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453" r:id="rId3"/>
    <p:sldId id="287" r:id="rId4"/>
    <p:sldId id="434" r:id="rId5"/>
    <p:sldId id="447" r:id="rId6"/>
    <p:sldId id="378" r:id="rId7"/>
    <p:sldId id="421" r:id="rId8"/>
    <p:sldId id="448" r:id="rId9"/>
    <p:sldId id="423" r:id="rId10"/>
    <p:sldId id="433" r:id="rId11"/>
    <p:sldId id="426" r:id="rId12"/>
    <p:sldId id="435" r:id="rId13"/>
    <p:sldId id="436" r:id="rId14"/>
    <p:sldId id="437" r:id="rId15"/>
    <p:sldId id="450" r:id="rId16"/>
    <p:sldId id="451" r:id="rId17"/>
    <p:sldId id="386" r:id="rId18"/>
    <p:sldId id="265" r:id="rId19"/>
    <p:sldId id="262" r:id="rId20"/>
    <p:sldId id="452" r:id="rId21"/>
    <p:sldId id="332" r:id="rId22"/>
    <p:sldId id="333" r:id="rId23"/>
    <p:sldId id="381" r:id="rId24"/>
    <p:sldId id="268" r:id="rId25"/>
    <p:sldId id="300" r:id="rId26"/>
    <p:sldId id="442" r:id="rId27"/>
    <p:sldId id="443" r:id="rId28"/>
    <p:sldId id="286" r:id="rId29"/>
    <p:sldId id="295" r:id="rId30"/>
    <p:sldId id="296" r:id="rId31"/>
    <p:sldId id="446" r:id="rId32"/>
    <p:sldId id="445" r:id="rId33"/>
    <p:sldId id="337" r:id="rId34"/>
    <p:sldId id="314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18" r:id="rId46"/>
    <p:sldId id="399" r:id="rId47"/>
    <p:sldId id="369" r:id="rId48"/>
    <p:sldId id="366" r:id="rId49"/>
    <p:sldId id="367" r:id="rId50"/>
    <p:sldId id="402" r:id="rId51"/>
    <p:sldId id="375" r:id="rId52"/>
    <p:sldId id="403" r:id="rId53"/>
    <p:sldId id="404" r:id="rId54"/>
    <p:sldId id="405" r:id="rId55"/>
    <p:sldId id="406" r:id="rId56"/>
    <p:sldId id="407" r:id="rId57"/>
    <p:sldId id="429" r:id="rId58"/>
    <p:sldId id="430" r:id="rId59"/>
    <p:sldId id="431" r:id="rId60"/>
    <p:sldId id="432" r:id="rId61"/>
    <p:sldId id="411" r:id="rId62"/>
    <p:sldId id="373" r:id="rId63"/>
    <p:sldId id="325" r:id="rId64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E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06" autoAdjust="0"/>
  </p:normalViewPr>
  <p:slideViewPr>
    <p:cSldViewPr>
      <p:cViewPr varScale="1">
        <p:scale>
          <a:sx n="106" d="100"/>
          <a:sy n="106" d="100"/>
        </p:scale>
        <p:origin x="17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Give credit to Pierre and others</a:t>
            </a:r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Enrichr</a:t>
            </a:r>
            <a:r>
              <a:rPr lang="en-US" dirty="0"/>
              <a:t>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61248-A2D6-4B85-8AD2-16DAC1F27F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is the probability to all five patients had elevated </a:t>
            </a:r>
            <a:r>
              <a:rPr lang="en-US" sz="1200" i="1" dirty="0"/>
              <a:t>C?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61248-A2D6-4B85-8AD2-16DAC1F27F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1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3717957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genuity.com/products/ip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oadinstitute.org/gsea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oadinstitute.org/cancer/software/gsea/wiki/index.php/Data_formats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6" Type="http://schemas.openxmlformats.org/officeDocument/2006/relationships/hyperlink" Target="http://jaspar.genere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5" Type="http://schemas.openxmlformats.org/officeDocument/2006/relationships/hyperlink" Target="http://www.biobase-international.com/products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roadinstitute.org/gsea/msigd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Biostat</a:t>
            </a:r>
            <a:r>
              <a:rPr lang="en-US" dirty="0"/>
              <a:t> &amp; </a:t>
            </a:r>
            <a:r>
              <a:rPr lang="en-US" dirty="0" err="1"/>
              <a:t>Bioinfo</a:t>
            </a:r>
            <a:r>
              <a:rPr lang="en-US" dirty="0"/>
              <a:t> short course series</a:t>
            </a:r>
          </a:p>
          <a:p>
            <a:r>
              <a:rPr lang="en-US" dirty="0"/>
              <a:t>02/08/2019</a:t>
            </a:r>
          </a:p>
          <a:p>
            <a:r>
              <a:rPr lang="en-US" dirty="0"/>
              <a:t>Jianying Li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2" y="336699"/>
            <a:ext cx="793750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03" y="0"/>
            <a:ext cx="569439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4857" y="6457142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http://amp.pharm.mssm.edu/Enrichr/enrich</a:t>
            </a:r>
          </a:p>
        </p:txBody>
      </p:sp>
    </p:spTree>
    <p:extLst>
      <p:ext uri="{BB962C8B-B14F-4D97-AF65-F5344CB8AC3E}">
        <p14:creationId xmlns:p14="http://schemas.microsoft.com/office/powerpoint/2010/main" val="290400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Well-established statistical and computation algorithms</a:t>
            </a:r>
          </a:p>
          <a:p>
            <a:r>
              <a:rPr lang="en-US" dirty="0"/>
              <a:t>Parametric method</a:t>
            </a:r>
          </a:p>
          <a:p>
            <a:pPr lvl="1"/>
            <a:r>
              <a:rPr lang="en-US" dirty="0"/>
              <a:t>Hypergeometric test</a:t>
            </a:r>
          </a:p>
          <a:p>
            <a:pPr lvl="1"/>
            <a:r>
              <a:rPr lang="en-US" dirty="0"/>
              <a:t>Fisher’s exact test</a:t>
            </a:r>
          </a:p>
          <a:p>
            <a:r>
              <a:rPr lang="en-US" dirty="0"/>
              <a:t>Non-parametric approaches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GSA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Other algorithms</a:t>
            </a:r>
          </a:p>
          <a:p>
            <a:pPr lvl="1"/>
            <a:r>
              <a:rPr lang="en-US" b="1" dirty="0"/>
              <a:t>Auto expand : </a:t>
            </a:r>
            <a:r>
              <a:rPr lang="en-US" dirty="0"/>
              <a:t>Draws sub-networks around the selected objects </a:t>
            </a:r>
          </a:p>
          <a:p>
            <a:pPr lvl="1"/>
            <a:r>
              <a:rPr lang="en-US" b="1" dirty="0"/>
              <a:t>Shortest paths: </a:t>
            </a:r>
            <a:r>
              <a:rPr lang="en-US" dirty="0"/>
              <a:t>Uses Dijkstra’s shortest paths algorithm to find the shortest directed paths between the selected objects.</a:t>
            </a:r>
          </a:p>
          <a:p>
            <a:pPr lvl="1"/>
            <a:r>
              <a:rPr lang="en-US" b="1" dirty="0"/>
              <a:t>Self regulation :</a:t>
            </a:r>
            <a:r>
              <a:rPr lang="en-US" dirty="0"/>
              <a:t>Finds the shortest directed paths containing transcription factors between the selected objects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8383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696D-687B-4809-A4EF-9CE2E0B4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place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416D-123D-4656-A4FC-E738E621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simple example:</a:t>
            </a:r>
          </a:p>
          <a:p>
            <a:pPr lvl="1"/>
            <a:r>
              <a:rPr lang="en-US" dirty="0"/>
              <a:t>5 patients with the disease </a:t>
            </a:r>
            <a:r>
              <a:rPr lang="en-US" i="1" dirty="0"/>
              <a:t>D </a:t>
            </a:r>
            <a:r>
              <a:rPr lang="en-US" dirty="0"/>
              <a:t>and 5 healthy control subjects </a:t>
            </a:r>
          </a:p>
          <a:p>
            <a:pPr lvl="1"/>
            <a:r>
              <a:rPr lang="en-US" dirty="0"/>
              <a:t>Checked for elevated levels of the blood constituent </a:t>
            </a:r>
            <a:r>
              <a:rPr lang="en-US" i="1" dirty="0"/>
              <a:t>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4 of the patients, but only 2 of the healthy subjects show an elevated level of </a:t>
            </a:r>
            <a:r>
              <a:rPr lang="en-US" i="1" dirty="0"/>
              <a:t>C.</a:t>
            </a:r>
          </a:p>
          <a:p>
            <a:r>
              <a:rPr lang="en-US" dirty="0"/>
              <a:t>May we infer that the concentration of </a:t>
            </a:r>
            <a:r>
              <a:rPr lang="en-US" i="1" dirty="0"/>
              <a:t>C </a:t>
            </a:r>
            <a:r>
              <a:rPr lang="en-US" dirty="0"/>
              <a:t>is </a:t>
            </a:r>
            <a:r>
              <a:rPr lang="en-US"/>
              <a:t>elevated in patients </a:t>
            </a:r>
            <a:r>
              <a:rPr lang="en-US" dirty="0"/>
              <a:t>with disease </a:t>
            </a:r>
            <a:r>
              <a:rPr lang="en-US" i="1" dirty="0"/>
              <a:t>D </a:t>
            </a:r>
            <a:r>
              <a:rPr lang="en-US" dirty="0"/>
              <a:t>more often than in healthy subjects?</a:t>
            </a:r>
          </a:p>
          <a:p>
            <a:r>
              <a:rPr lang="en-US" dirty="0"/>
              <a:t>Or could our result have been mere coincidence?</a:t>
            </a:r>
          </a:p>
        </p:txBody>
      </p:sp>
    </p:spTree>
    <p:extLst>
      <p:ext uri="{BB962C8B-B14F-4D97-AF65-F5344CB8AC3E}">
        <p14:creationId xmlns:p14="http://schemas.microsoft.com/office/powerpoint/2010/main" val="123639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7B2E-3FC0-4565-9AD3-A29A3FD7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contingency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8F36C4-02DD-494E-AB4F-66879D5A2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93676"/>
              </p:ext>
            </p:extLst>
          </p:nvPr>
        </p:nvGraphicFramePr>
        <p:xfrm>
          <a:off x="1333499" y="1651950"/>
          <a:ext cx="6477000" cy="1929384"/>
        </p:xfrm>
        <a:graphic>
          <a:graphicData uri="http://schemas.openxmlformats.org/drawingml/2006/table">
            <a:tbl>
              <a:tblPr firstRow="1" bandRow="1"/>
              <a:tblGrid>
                <a:gridCol w="1746606">
                  <a:extLst>
                    <a:ext uri="{9D8B030D-6E8A-4147-A177-3AD203B41FA5}">
                      <a16:colId xmlns:a16="http://schemas.microsoft.com/office/drawing/2014/main" val="3351411364"/>
                    </a:ext>
                  </a:extLst>
                </a:gridCol>
                <a:gridCol w="1596362">
                  <a:extLst>
                    <a:ext uri="{9D8B030D-6E8A-4147-A177-3AD203B41FA5}">
                      <a16:colId xmlns:a16="http://schemas.microsoft.com/office/drawing/2014/main" val="666378091"/>
                    </a:ext>
                  </a:extLst>
                </a:gridCol>
                <a:gridCol w="1671484">
                  <a:extLst>
                    <a:ext uri="{9D8B030D-6E8A-4147-A177-3AD203B41FA5}">
                      <a16:colId xmlns:a16="http://schemas.microsoft.com/office/drawing/2014/main" val="2805796943"/>
                    </a:ext>
                  </a:extLst>
                </a:gridCol>
                <a:gridCol w="1462548">
                  <a:extLst>
                    <a:ext uri="{9D8B030D-6E8A-4147-A177-3AD203B41FA5}">
                      <a16:colId xmlns:a16="http://schemas.microsoft.com/office/drawing/2014/main" val="2383751569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kern="1200" baseline="0" dirty="0"/>
                        <a:t>Patient with</a:t>
                      </a:r>
                    </a:p>
                    <a:p>
                      <a:pPr algn="ctr"/>
                      <a:r>
                        <a:rPr lang="en-US" sz="1400" u="none" strike="noStrike" kern="1200" baseline="0" dirty="0"/>
                        <a:t>disease D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kern="1200" baseline="0" dirty="0"/>
                        <a:t>Healthy control </a:t>
                      </a:r>
                    </a:p>
                    <a:p>
                      <a:pPr algn="ctr"/>
                      <a:r>
                        <a:rPr lang="en-US" sz="1400" u="none" strike="noStrike" kern="1200" baseline="0" dirty="0"/>
                        <a:t>subject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902221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r>
                        <a:rPr lang="en-US" sz="1400" u="none" strike="noStrike" kern="1200" baseline="0" dirty="0"/>
                        <a:t>Elevated level of</a:t>
                      </a:r>
                    </a:p>
                    <a:p>
                      <a:r>
                        <a:rPr lang="en-US" sz="1400" u="none" strike="noStrike" kern="1200" baseline="0" dirty="0"/>
                        <a:t>compound C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226"/>
                  </a:ext>
                </a:extLst>
              </a:tr>
              <a:tr h="515112">
                <a:tc>
                  <a:txBody>
                    <a:bodyPr/>
                    <a:lstStyle/>
                    <a:p>
                      <a:r>
                        <a:rPr lang="en-US" sz="1400" u="none" strike="noStrike" kern="1200" baseline="0" dirty="0"/>
                        <a:t>Normal level of</a:t>
                      </a:r>
                    </a:p>
                    <a:p>
                      <a:r>
                        <a:rPr lang="en-US" sz="1400" u="none" strike="noStrike" kern="1200" baseline="0" dirty="0"/>
                        <a:t>compound C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50715"/>
                  </a:ext>
                </a:extLst>
              </a:tr>
              <a:tr h="35356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60341"/>
                  </a:ext>
                </a:extLst>
              </a:tr>
            </a:tbl>
          </a:graphicData>
        </a:graphic>
      </p:graphicFrame>
      <p:graphicFrame>
        <p:nvGraphicFramePr>
          <p:cNvPr id="4" name="Object 41">
            <a:extLst>
              <a:ext uri="{FF2B5EF4-FFF2-40B4-BE49-F238E27FC236}">
                <a16:creationId xmlns:a16="http://schemas.microsoft.com/office/drawing/2014/main" id="{E998B853-4C69-4406-B73B-012EC61EF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823322"/>
              </p:ext>
            </p:extLst>
          </p:nvPr>
        </p:nvGraphicFramePr>
        <p:xfrm>
          <a:off x="1858660" y="3814892"/>
          <a:ext cx="5426677" cy="72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3" imgW="5118100" imgH="685800" progId="Equation.DSMT4">
                  <p:embed/>
                </p:oleObj>
              </mc:Choice>
              <mc:Fallback>
                <p:oleObj name="Equation" r:id="rId3" imgW="5118100" imgH="685800" progId="Equation.DSMT4">
                  <p:embed/>
                  <p:pic>
                    <p:nvPicPr>
                      <p:cNvPr id="31794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660" y="3814892"/>
                        <a:ext cx="5426677" cy="726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505874-089B-4DE2-8D11-52B1B219C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053778"/>
              </p:ext>
            </p:extLst>
          </p:nvPr>
        </p:nvGraphicFramePr>
        <p:xfrm>
          <a:off x="1333499" y="4775208"/>
          <a:ext cx="6629400" cy="1925320"/>
        </p:xfrm>
        <a:graphic>
          <a:graphicData uri="http://schemas.openxmlformats.org/drawingml/2006/table">
            <a:tbl>
              <a:tblPr firstRow="1" bandRow="1"/>
              <a:tblGrid>
                <a:gridCol w="1787703">
                  <a:extLst>
                    <a:ext uri="{9D8B030D-6E8A-4147-A177-3AD203B41FA5}">
                      <a16:colId xmlns:a16="http://schemas.microsoft.com/office/drawing/2014/main" val="3351411364"/>
                    </a:ext>
                  </a:extLst>
                </a:gridCol>
                <a:gridCol w="1633923">
                  <a:extLst>
                    <a:ext uri="{9D8B030D-6E8A-4147-A177-3AD203B41FA5}">
                      <a16:colId xmlns:a16="http://schemas.microsoft.com/office/drawing/2014/main" val="666378091"/>
                    </a:ext>
                  </a:extLst>
                </a:gridCol>
                <a:gridCol w="1710813">
                  <a:extLst>
                    <a:ext uri="{9D8B030D-6E8A-4147-A177-3AD203B41FA5}">
                      <a16:colId xmlns:a16="http://schemas.microsoft.com/office/drawing/2014/main" val="2805796943"/>
                    </a:ext>
                  </a:extLst>
                </a:gridCol>
                <a:gridCol w="1496961">
                  <a:extLst>
                    <a:ext uri="{9D8B030D-6E8A-4147-A177-3AD203B41FA5}">
                      <a16:colId xmlns:a16="http://schemas.microsoft.com/office/drawing/2014/main" val="2383751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kern="1200" baseline="0" dirty="0"/>
                        <a:t>Patient with</a:t>
                      </a:r>
                    </a:p>
                    <a:p>
                      <a:pPr algn="ctr"/>
                      <a:r>
                        <a:rPr lang="en-US" sz="1400" u="none" strike="noStrike" kern="1200" baseline="0" dirty="0"/>
                        <a:t>disease D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kern="1200" baseline="0" dirty="0"/>
                        <a:t>Healthy control </a:t>
                      </a:r>
                    </a:p>
                    <a:p>
                      <a:pPr algn="ctr"/>
                      <a:r>
                        <a:rPr lang="en-US" sz="1400" u="none" strike="noStrike" kern="1200" baseline="0" dirty="0"/>
                        <a:t>subject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90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 kern="1200" baseline="0" dirty="0"/>
                        <a:t>Elevated level of</a:t>
                      </a:r>
                    </a:p>
                    <a:p>
                      <a:r>
                        <a:rPr lang="en-US" sz="1400" u="none" strike="noStrike" kern="1200" baseline="0" dirty="0"/>
                        <a:t>compound C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  <a:p>
                      <a:pPr algn="ctr"/>
                      <a:r>
                        <a:rPr lang="en-US" sz="1400" dirty="0"/>
                        <a:t>(3)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  <a:p>
                      <a:pPr algn="ctr"/>
                      <a:r>
                        <a:rPr lang="en-US" sz="1400" dirty="0"/>
                        <a:t>(3)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 kern="1200" baseline="0" dirty="0"/>
                        <a:t>Normal level of</a:t>
                      </a:r>
                    </a:p>
                    <a:p>
                      <a:r>
                        <a:rPr lang="en-US" sz="1400" u="none" strike="noStrike" kern="1200" baseline="0" dirty="0"/>
                        <a:t>compound C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  <a:p>
                      <a:pPr algn="ctr"/>
                      <a:r>
                        <a:rPr lang="en-US" sz="1400" dirty="0"/>
                        <a:t>(2)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  <a:p>
                      <a:pPr algn="ctr"/>
                      <a:r>
                        <a:rPr lang="en-US" sz="1400" dirty="0"/>
                        <a:t>(2)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5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60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73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6BD1-17F4-4378-B5ED-C2FF70AB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BB183-FC45-4250-9E58-FF7E0E36EFC9}"/>
              </a:ext>
            </a:extLst>
          </p:cNvPr>
          <p:cNvSpPr txBox="1"/>
          <p:nvPr/>
        </p:nvSpPr>
        <p:spPr>
          <a:xfrm>
            <a:off x="990600" y="1524000"/>
            <a:ext cx="6976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to get this 2×2 table without an association</a:t>
            </a:r>
          </a:p>
          <a:p>
            <a:r>
              <a:rPr lang="en-US" sz="2400" dirty="0"/>
              <a:t>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C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164CF3-A3E5-4D73-B2E9-616787E4A649}"/>
                  </a:ext>
                </a:extLst>
              </p:cNvPr>
              <p:cNvSpPr txBox="1"/>
              <p:nvPr/>
            </p:nvSpPr>
            <p:spPr>
              <a:xfrm>
                <a:off x="1202487" y="2743200"/>
                <a:ext cx="6553200" cy="2371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𝑤𝑎𝑦𝑠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𝑐h𝑜𝑜𝑠𝑒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𝑝𝑎𝑡𝑖𝑒𝑛𝑠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𝑒𝑙𝑒𝑣𝑎𝑡𝑒𝑑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𝑤𝑎𝑦𝑠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𝑐h𝑜𝑜𝑠𝑒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𝑐𝑜𝑛𝑡𝑟𝑜𝑙𝑠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𝑒𝑙𝑒𝑣𝑎𝑡𝑒𝑑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𝑛𝑢𝑏𝑒𝑟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𝑤𝑎𝑦𝑠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𝑐h𝑜𝑜𝑠𝑒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6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𝑜𝑢𝑟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10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𝑝𝑒𝑟𝑠𝑜𝑛𝑠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𝑒𝑙𝑒𝑣𝑎𝑡𝑒𝑑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den>
                      </m:f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eqArr>
                            </m:e>
                          </m:d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164CF3-A3E5-4D73-B2E9-616787E4A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487" y="2743200"/>
                <a:ext cx="6553200" cy="2371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1C61655-0F11-4B6B-BBB8-D75CA2BA9303}"/>
              </a:ext>
            </a:extLst>
          </p:cNvPr>
          <p:cNvSpPr txBox="1"/>
          <p:nvPr/>
        </p:nvSpPr>
        <p:spPr>
          <a:xfrm>
            <a:off x="3448741" y="5502693"/>
            <a:ext cx="206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R:</a:t>
            </a:r>
          </a:p>
          <a:p>
            <a:r>
              <a:rPr lang="en-US" b="1" dirty="0">
                <a:solidFill>
                  <a:schemeClr val="accent2"/>
                </a:solidFill>
              </a:rPr>
              <a:t>&gt; </a:t>
            </a:r>
            <a:r>
              <a:rPr lang="en-US" b="1" dirty="0" err="1">
                <a:solidFill>
                  <a:schemeClr val="accent2"/>
                </a:solidFill>
              </a:rPr>
              <a:t>dhyper</a:t>
            </a:r>
            <a:r>
              <a:rPr lang="en-US" b="1" dirty="0">
                <a:solidFill>
                  <a:schemeClr val="accent2"/>
                </a:solidFill>
              </a:rPr>
              <a:t>( 4, 5, 5, 6 )</a:t>
            </a:r>
          </a:p>
          <a:p>
            <a:r>
              <a:rPr lang="en-US" b="1" dirty="0">
                <a:solidFill>
                  <a:schemeClr val="accent2"/>
                </a:solidFill>
              </a:rPr>
              <a:t>[1] 0.2380952</a:t>
            </a:r>
          </a:p>
        </p:txBody>
      </p:sp>
    </p:spTree>
    <p:extLst>
      <p:ext uri="{BB962C8B-B14F-4D97-AF65-F5344CB8AC3E}">
        <p14:creationId xmlns:p14="http://schemas.microsoft.com/office/powerpoint/2010/main" val="40720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6BD1-17F4-4378-B5ED-C2FF70AB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BB183-FC45-4250-9E58-FF7E0E36EFC9}"/>
              </a:ext>
            </a:extLst>
          </p:cNvPr>
          <p:cNvSpPr txBox="1"/>
          <p:nvPr/>
        </p:nvSpPr>
        <p:spPr>
          <a:xfrm>
            <a:off x="1447800" y="1600200"/>
            <a:ext cx="65946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 the null hypothesis, i.e., the assumption that there is</a:t>
            </a:r>
          </a:p>
          <a:p>
            <a:r>
              <a:rPr lang="en-US" sz="2000" dirty="0"/>
              <a:t>no association between elevated levels of compound </a:t>
            </a:r>
            <a:r>
              <a:rPr lang="en-US" sz="2000" i="1" dirty="0"/>
              <a:t>C </a:t>
            </a:r>
            <a:r>
              <a:rPr lang="en-US" sz="2000" dirty="0"/>
              <a:t>and</a:t>
            </a:r>
          </a:p>
          <a:p>
            <a:r>
              <a:rPr lang="en-US" sz="2000" dirty="0"/>
              <a:t>presence of disease </a:t>
            </a:r>
            <a:r>
              <a:rPr lang="en-US" sz="2000" i="1" dirty="0"/>
              <a:t>D, t</a:t>
            </a:r>
            <a:r>
              <a:rPr lang="en-US" sz="2000" dirty="0"/>
              <a:t>he probability that all 5 patients have </a:t>
            </a:r>
          </a:p>
          <a:p>
            <a:r>
              <a:rPr lang="en-US" sz="2000" dirty="0"/>
              <a:t>elevated levels of C would be,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1BB436-A448-4036-988A-A8C21835B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10910"/>
              </p:ext>
            </p:extLst>
          </p:nvPr>
        </p:nvGraphicFramePr>
        <p:xfrm>
          <a:off x="1257300" y="3211879"/>
          <a:ext cx="6629400" cy="2291080"/>
        </p:xfrm>
        <a:graphic>
          <a:graphicData uri="http://schemas.openxmlformats.org/drawingml/2006/table">
            <a:tbl>
              <a:tblPr firstRow="1" bandRow="1"/>
              <a:tblGrid>
                <a:gridCol w="1787703">
                  <a:extLst>
                    <a:ext uri="{9D8B030D-6E8A-4147-A177-3AD203B41FA5}">
                      <a16:colId xmlns:a16="http://schemas.microsoft.com/office/drawing/2014/main" val="3351411364"/>
                    </a:ext>
                  </a:extLst>
                </a:gridCol>
                <a:gridCol w="1633923">
                  <a:extLst>
                    <a:ext uri="{9D8B030D-6E8A-4147-A177-3AD203B41FA5}">
                      <a16:colId xmlns:a16="http://schemas.microsoft.com/office/drawing/2014/main" val="666378091"/>
                    </a:ext>
                  </a:extLst>
                </a:gridCol>
                <a:gridCol w="1710813">
                  <a:extLst>
                    <a:ext uri="{9D8B030D-6E8A-4147-A177-3AD203B41FA5}">
                      <a16:colId xmlns:a16="http://schemas.microsoft.com/office/drawing/2014/main" val="2805796943"/>
                    </a:ext>
                  </a:extLst>
                </a:gridCol>
                <a:gridCol w="1496961">
                  <a:extLst>
                    <a:ext uri="{9D8B030D-6E8A-4147-A177-3AD203B41FA5}">
                      <a16:colId xmlns:a16="http://schemas.microsoft.com/office/drawing/2014/main" val="2383751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Patient with</a:t>
                      </a:r>
                    </a:p>
                    <a:p>
                      <a:pPr algn="ctr"/>
                      <a:r>
                        <a:rPr lang="en-US" sz="1800" u="none" strike="noStrike" kern="1200" baseline="0" dirty="0"/>
                        <a:t>disease 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/>
                        <a:t>Healthy control </a:t>
                      </a:r>
                    </a:p>
                    <a:p>
                      <a:pPr algn="ctr"/>
                      <a:r>
                        <a:rPr lang="en-US" sz="1800" u="none" strike="noStrike" kern="1200" baseline="0" dirty="0"/>
                        <a:t>subject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90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Elevated level of</a:t>
                      </a:r>
                    </a:p>
                    <a:p>
                      <a:r>
                        <a:rPr lang="en-US" sz="1800" u="none" strike="noStrike" kern="1200" baseline="0" dirty="0"/>
                        <a:t>compound C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Normal level of</a:t>
                      </a:r>
                    </a:p>
                    <a:p>
                      <a:r>
                        <a:rPr lang="en-US" sz="1800" u="none" strike="noStrike" kern="1200" baseline="0" dirty="0"/>
                        <a:t>compound C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5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603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369AB17-1C12-48AA-AF14-C42E7EAC82E7}"/>
              </a:ext>
            </a:extLst>
          </p:cNvPr>
          <p:cNvSpPr txBox="1"/>
          <p:nvPr/>
        </p:nvSpPr>
        <p:spPr>
          <a:xfrm>
            <a:off x="3668857" y="5638800"/>
            <a:ext cx="206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R:</a:t>
            </a:r>
          </a:p>
          <a:p>
            <a:r>
              <a:rPr lang="en-US" b="1" dirty="0">
                <a:solidFill>
                  <a:schemeClr val="accent2"/>
                </a:solidFill>
              </a:rPr>
              <a:t>&gt; </a:t>
            </a:r>
            <a:r>
              <a:rPr lang="en-US" b="1" dirty="0" err="1">
                <a:solidFill>
                  <a:schemeClr val="accent2"/>
                </a:solidFill>
              </a:rPr>
              <a:t>dhyper</a:t>
            </a:r>
            <a:r>
              <a:rPr lang="en-US" b="1" dirty="0">
                <a:solidFill>
                  <a:schemeClr val="accent2"/>
                </a:solidFill>
              </a:rPr>
              <a:t>( 5, 5, 5, 6 )</a:t>
            </a:r>
          </a:p>
          <a:p>
            <a:r>
              <a:rPr lang="en-US" b="1" dirty="0">
                <a:solidFill>
                  <a:schemeClr val="accent2"/>
                </a:solidFill>
              </a:rPr>
              <a:t>[1] 0.02380952</a:t>
            </a:r>
          </a:p>
        </p:txBody>
      </p:sp>
    </p:spTree>
    <p:extLst>
      <p:ext uri="{BB962C8B-B14F-4D97-AF65-F5344CB8AC3E}">
        <p14:creationId xmlns:p14="http://schemas.microsoft.com/office/powerpoint/2010/main" val="58253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6BD1-17F4-4378-B5ED-C2FF70AB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BB183-FC45-4250-9E58-FF7E0E36EFC9}"/>
              </a:ext>
            </a:extLst>
          </p:cNvPr>
          <p:cNvSpPr txBox="1"/>
          <p:nvPr/>
        </p:nvSpPr>
        <p:spPr>
          <a:xfrm>
            <a:off x="1447800" y="1600200"/>
            <a:ext cx="65028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 the null hypothesis, i.e., the assumption that there is</a:t>
            </a:r>
          </a:p>
          <a:p>
            <a:r>
              <a:rPr lang="en-US" sz="2000" dirty="0"/>
              <a:t>no association between elevated levels of compound </a:t>
            </a:r>
            <a:r>
              <a:rPr lang="en-US" sz="2000" i="1" dirty="0"/>
              <a:t>C </a:t>
            </a:r>
            <a:r>
              <a:rPr lang="en-US" sz="2000" dirty="0"/>
              <a:t>and</a:t>
            </a:r>
          </a:p>
          <a:p>
            <a:r>
              <a:rPr lang="en-US" sz="2000" dirty="0"/>
              <a:t>presence of disease </a:t>
            </a:r>
            <a:r>
              <a:rPr lang="en-US" sz="2000" i="1" dirty="0"/>
              <a:t>D, t</a:t>
            </a:r>
            <a:r>
              <a:rPr lang="en-US" sz="2000" dirty="0"/>
              <a:t>he probability that 4 or even more of</a:t>
            </a:r>
          </a:p>
          <a:p>
            <a:r>
              <a:rPr lang="en-US" sz="2000" dirty="0"/>
              <a:t>the patients have elevated levels of C,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E58A2C-9487-4837-8A6D-F826F2AEE111}"/>
                  </a:ext>
                </a:extLst>
              </p:cNvPr>
              <p:cNvSpPr txBox="1"/>
              <p:nvPr/>
            </p:nvSpPr>
            <p:spPr>
              <a:xfrm>
                <a:off x="2933700" y="3294599"/>
                <a:ext cx="3581400" cy="846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num>
                      <m:den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eqAr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num>
                      <m:den>
                        <m:d>
                          <m:d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eqAr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= 0.26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E58A2C-9487-4837-8A6D-F826F2AE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294599"/>
                <a:ext cx="3581400" cy="846578"/>
              </a:xfrm>
              <a:prstGeom prst="rect">
                <a:avLst/>
              </a:prstGeom>
              <a:blipFill>
                <a:blip r:embed="rId2"/>
                <a:stretch>
                  <a:fillRect b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FF6573C-7E9B-4788-8D58-39A3B0401CB0}"/>
              </a:ext>
            </a:extLst>
          </p:cNvPr>
          <p:cNvSpPr txBox="1"/>
          <p:nvPr/>
        </p:nvSpPr>
        <p:spPr>
          <a:xfrm>
            <a:off x="3124200" y="5638931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R:</a:t>
            </a:r>
          </a:p>
          <a:p>
            <a:r>
              <a:rPr lang="en-US" dirty="0"/>
              <a:t>&gt; 1 - </a:t>
            </a:r>
            <a:r>
              <a:rPr lang="en-US" dirty="0" err="1"/>
              <a:t>phyper</a:t>
            </a:r>
            <a:r>
              <a:rPr lang="en-US" dirty="0"/>
              <a:t>(3, 5, 5, 6 )</a:t>
            </a:r>
          </a:p>
          <a:p>
            <a:r>
              <a:rPr lang="en-US" dirty="0"/>
              <a:t>[1] 0.2619048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11ADC-27B4-46DA-AA54-3116F911E85D}"/>
              </a:ext>
            </a:extLst>
          </p:cNvPr>
          <p:cNvSpPr txBox="1"/>
          <p:nvPr/>
        </p:nvSpPr>
        <p:spPr>
          <a:xfrm>
            <a:off x="2933700" y="4512137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This is insignificant</a:t>
            </a:r>
          </a:p>
        </p:txBody>
      </p:sp>
    </p:spTree>
    <p:extLst>
      <p:ext uri="{BB962C8B-B14F-4D97-AF65-F5344CB8AC3E}">
        <p14:creationId xmlns:p14="http://schemas.microsoft.com/office/powerpoint/2010/main" val="23165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Hypergeometric Test (Right-tailed)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1747249" y="1444301"/>
            <a:ext cx="5062860" cy="1426502"/>
            <a:chOff x="1747249" y="1412402"/>
            <a:chExt cx="5062860" cy="142650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038600" y="2067932"/>
              <a:ext cx="1376388" cy="2659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747249" y="1412402"/>
              <a:ext cx="1936865" cy="1426502"/>
              <a:chOff x="1056154" y="1796900"/>
              <a:chExt cx="1936865" cy="14265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066800" y="180925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60199" y="242250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261729" y="180925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58667" y="24223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55135" y="180216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073882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456661" y="1798618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853610" y="1803990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59944" y="24223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059705" y="201481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254634" y="201481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648040" y="2007728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449566" y="200418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846515" y="2009555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0338" y="221684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65267" y="2216843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58673" y="2209755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460199" y="2206210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857148" y="2211582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42955" y="242239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457863" y="179701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656331" y="179690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071546" y="179861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57608" y="179690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40619" y="179690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457852" y="201836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656320" y="201825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071535" y="201997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257597" y="201825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40608" y="201825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457852" y="222415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656320" y="222404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071535" y="222575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57597" y="222404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840608" y="222404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447218" y="242422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645686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060901" y="242582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246963" y="242411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29974" y="242411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453104" y="262807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51572" y="262796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066787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52849" y="262796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835860" y="262795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440123" y="262978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638591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053806" y="263139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239868" y="26296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22879" y="262967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42471" y="284073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640939" y="284062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56154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242216" y="284062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825227" y="284061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429490" y="284244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627958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043173" y="284405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229235" y="284233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812246" y="284233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453104" y="3053392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651572" y="305328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66787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252849" y="305328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835860" y="305327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440123" y="3055109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638591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053806" y="3056714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239868" y="305499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822879" y="305499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5878037" y="1810996"/>
              <a:ext cx="932072" cy="591872"/>
              <a:chOff x="5406662" y="1850911"/>
              <a:chExt cx="932072" cy="59187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420846" y="1873894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615775" y="1873894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810707" y="1863261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413751" y="2079459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608680" y="2079459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803612" y="2068826"/>
                <a:ext cx="152400" cy="16668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000272" y="185262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186334" y="1850911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000261" y="2073983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186323" y="2072266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792979" y="2274490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5991447" y="227437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406662" y="2276095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592724" y="2274378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175735" y="2274377"/>
                <a:ext cx="152400" cy="1666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9" name="Text Box 52"/>
          <p:cNvSpPr txBox="1">
            <a:spLocks noChangeArrowheads="1"/>
          </p:cNvSpPr>
          <p:nvPr/>
        </p:nvSpPr>
        <p:spPr bwMode="auto">
          <a:xfrm>
            <a:off x="2312546" y="2954072"/>
            <a:ext cx="43434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 An urn with two types of marbles: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N total # of 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Of which, m # of </a:t>
            </a:r>
            <a:r>
              <a:rPr lang="en-US" sz="1200" b="1" dirty="0">
                <a:solidFill>
                  <a:srgbClr val="FF0000"/>
                </a:solidFill>
              </a:rPr>
              <a:t>red </a:t>
            </a:r>
            <a:r>
              <a:rPr lang="en-US" sz="1200" b="1" dirty="0"/>
              <a:t>marbles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red marble is a success!</a:t>
            </a:r>
          </a:p>
          <a:p>
            <a:pPr marL="1028700" lvl="1" eaLnBrk="1" hangingPunct="1">
              <a:spcAft>
                <a:spcPct val="20000"/>
              </a:spcAft>
              <a:buFont typeface="Wingdings" pitchFamily="2" charset="2"/>
              <a:buChar char="§"/>
            </a:pPr>
            <a:r>
              <a:rPr lang="en-US" sz="1200" b="1" dirty="0"/>
              <a:t>Drawing a white marble is a failure!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n is the # of marbles randomly drawn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k is the # of successes (</a:t>
            </a:r>
            <a:r>
              <a:rPr lang="en-US" sz="1600" dirty="0">
                <a:solidFill>
                  <a:srgbClr val="FF0000"/>
                </a:solidFill>
              </a:rPr>
              <a:t>red marbles</a:t>
            </a:r>
            <a:r>
              <a:rPr lang="en-US" sz="1600" dirty="0"/>
              <a:t>)  in the sample</a:t>
            </a:r>
          </a:p>
          <a:p>
            <a:pPr marL="285750" indent="-285750" eaLnBrk="1" hangingPunct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sz="1600" dirty="0"/>
              <a:t>Hypergeometric distribution gives the probability</a:t>
            </a:r>
          </a:p>
          <a:p>
            <a:pPr eaLnBrk="1" hangingPunct="1">
              <a:spcAft>
                <a:spcPct val="20000"/>
              </a:spcAft>
            </a:pPr>
            <a:endParaRPr lang="en-US" sz="1600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2081250" y="5761203"/>
            <a:ext cx="5295888" cy="928688"/>
            <a:chOff x="2081250" y="5761203"/>
            <a:chExt cx="5295888" cy="928688"/>
          </a:xfrm>
        </p:grpSpPr>
        <p:pic>
          <p:nvPicPr>
            <p:cNvPr id="160" name="Picture 4" descr="hypergeometric_distribut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50" y="5761203"/>
              <a:ext cx="2971800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" name="Text Box 53"/>
            <p:cNvSpPr txBox="1">
              <a:spLocks noChangeArrowheads="1"/>
            </p:cNvSpPr>
            <p:nvPr/>
          </p:nvSpPr>
          <p:spPr bwMode="auto">
            <a:xfrm>
              <a:off x="5414988" y="5963230"/>
              <a:ext cx="19621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for </a:t>
              </a:r>
              <a:r>
                <a:rPr lang="en-US" i="1" dirty="0"/>
                <a:t>k</a:t>
              </a:r>
              <a:r>
                <a:rPr lang="en-US" dirty="0"/>
                <a:t> = 0,1,2,…,</a:t>
              </a:r>
              <a:r>
                <a:rPr lang="en-US" i="1" dirty="0"/>
                <a:t>n</a:t>
              </a:r>
            </a:p>
            <a:p>
              <a:pPr eaLnBrk="1" hangingPunct="1"/>
              <a:r>
                <a:rPr lang="en-US" i="1" dirty="0"/>
                <a:t>k&lt;=m, n-k &lt;=N-m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61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Hypergeometric</a:t>
            </a:r>
            <a:r>
              <a:rPr lang="en-US" dirty="0"/>
              <a:t>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Number of red ball: </a:t>
            </a:r>
            <a:r>
              <a:rPr lang="en-US" sz="2000" dirty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/>
              <a:t>Number of white ball: 120</a:t>
            </a:r>
          </a:p>
          <a:p>
            <a:r>
              <a:rPr lang="en-US" sz="2000" dirty="0"/>
              <a:t>Number of ball drawn (without replacement): 36</a:t>
            </a:r>
          </a:p>
          <a:p>
            <a:r>
              <a:rPr lang="en-US" sz="2000" dirty="0"/>
              <a:t>Possible number of success ?? </a:t>
            </a:r>
          </a:p>
          <a:p>
            <a:pPr lvl="1"/>
            <a:r>
              <a:rPr lang="en-US" sz="1600" dirty="0"/>
              <a:t>(0,1, 2, ….36), </a:t>
            </a:r>
          </a:p>
          <a:p>
            <a:r>
              <a:rPr lang="en-US" sz="2000" dirty="0"/>
              <a:t>Probability to get </a:t>
            </a:r>
            <a:r>
              <a:rPr lang="en-US" sz="2000" dirty="0">
                <a:solidFill>
                  <a:srgbClr val="FF0000"/>
                </a:solidFill>
              </a:rPr>
              <a:t>20</a:t>
            </a:r>
            <a:r>
              <a:rPr lang="en-US" sz="2000" dirty="0"/>
              <a:t> red balls is: 0.0001494571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http://www.aiaccess.net/English/Glossaries/GlosMod/e_gm_hypergeometric.htm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52800" y="1584251"/>
            <a:ext cx="1969212" cy="369332"/>
            <a:chOff x="3352800" y="1584251"/>
            <a:chExt cx="196921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4953000" y="1584251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715000" y="1676400"/>
            <a:ext cx="638546" cy="521732"/>
            <a:chOff x="5715000" y="1676400"/>
            <a:chExt cx="638546" cy="521732"/>
          </a:xfrm>
        </p:grpSpPr>
        <p:sp>
          <p:nvSpPr>
            <p:cNvPr id="9" name="TextBox 8"/>
            <p:cNvSpPr txBox="1"/>
            <p:nvPr/>
          </p:nvSpPr>
          <p:spPr>
            <a:xfrm>
              <a:off x="6019800" y="175260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5715000" y="1676400"/>
              <a:ext cx="152400" cy="52173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73534" y="2227222"/>
            <a:ext cx="1906694" cy="369332"/>
            <a:chOff x="3352800" y="1584251"/>
            <a:chExt cx="190669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4953000" y="158425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352800" y="1768917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5658292" y="3095370"/>
            <a:ext cx="2255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/>
              <a:t>p</a:t>
            </a:r>
            <a:r>
              <a:rPr lang="en-US" dirty="0"/>
              <a:t>(k=20, 36, 50, 170)</a:t>
            </a:r>
          </a:p>
        </p:txBody>
      </p:sp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/>
              <a:t>Pathway analysis (behind the scene)</a:t>
            </a:r>
            <a:endParaRPr lang="en-US" sz="2400" i="1" dirty="0"/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DEGs         totals </a:t>
            </a:r>
          </a:p>
          <a:p>
            <a:pPr>
              <a:spcBef>
                <a:spcPct val="50000"/>
              </a:spcBef>
            </a:pPr>
            <a:r>
              <a:rPr lang="en-US" dirty="0"/>
              <a:t>In a GO category	</a:t>
            </a:r>
            <a:r>
              <a:rPr lang="en-US" b="1" dirty="0">
                <a:solidFill>
                  <a:srgbClr val="FF0000"/>
                </a:solidFill>
              </a:rPr>
              <a:t>  x </a:t>
            </a:r>
            <a:r>
              <a:rPr lang="en-US" dirty="0"/>
              <a:t>	     m-x 	         </a:t>
            </a:r>
            <a:r>
              <a:rPr lang="en-US" b="1" dirty="0">
                <a:solidFill>
                  <a:srgbClr val="FF0000"/>
                </a:solidFill>
              </a:rPr>
              <a:t>  m </a:t>
            </a:r>
          </a:p>
          <a:p>
            <a:pPr>
              <a:spcBef>
                <a:spcPct val="50000"/>
              </a:spcBef>
            </a:pPr>
            <a:r>
              <a:rPr lang="en-US" dirty="0"/>
              <a:t>Not in GO category 	 k-x 	     </a:t>
            </a:r>
            <a:r>
              <a:rPr lang="en-US" dirty="0" err="1"/>
              <a:t>n-k+x</a:t>
            </a:r>
            <a:r>
              <a:rPr lang="en-US" dirty="0"/>
              <a:t> 	           n </a:t>
            </a:r>
          </a:p>
          <a:p>
            <a:pPr>
              <a:spcBef>
                <a:spcPct val="50000"/>
              </a:spcBef>
            </a:pPr>
            <a:r>
              <a:rPr lang="en-US" dirty="0"/>
              <a:t>totals 		 k 	     </a:t>
            </a:r>
            <a:r>
              <a:rPr lang="en-US" dirty="0" err="1"/>
              <a:t>m+n</a:t>
            </a:r>
            <a:r>
              <a:rPr lang="en-US" dirty="0"/>
              <a:t> -k         m + n 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now you are probably given something like the following:</a:t>
            </a:r>
          </a:p>
          <a:p>
            <a:r>
              <a:rPr lang="en-US" dirty="0"/>
              <a:t>x   &lt;- </a:t>
            </a: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dirty="0"/>
              <a:t>     #</a:t>
            </a:r>
            <a:r>
              <a:rPr lang="en-US" dirty="0" err="1"/>
              <a:t>num_of_DEG</a:t>
            </a:r>
            <a:r>
              <a:rPr lang="en-US" dirty="0"/>
              <a:t> in GO</a:t>
            </a:r>
          </a:p>
          <a:p>
            <a:r>
              <a:rPr lang="en-US" dirty="0"/>
              <a:t>m &lt;-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dirty="0"/>
              <a:t>    #</a:t>
            </a:r>
            <a:r>
              <a:rPr lang="en-US" dirty="0" err="1"/>
              <a:t>num_of_gene</a:t>
            </a:r>
            <a:r>
              <a:rPr lang="en-US" dirty="0"/>
              <a:t> on chip in GO</a:t>
            </a:r>
          </a:p>
          <a:p>
            <a:r>
              <a:rPr lang="en-US" dirty="0"/>
              <a:t>n  &lt;- 500  #</a:t>
            </a:r>
            <a:r>
              <a:rPr lang="en-US" dirty="0" err="1"/>
              <a:t>num_of_gene</a:t>
            </a:r>
            <a:r>
              <a:rPr lang="en-US" dirty="0"/>
              <a:t> on chip NOT in GO</a:t>
            </a:r>
          </a:p>
          <a:p>
            <a:r>
              <a:rPr lang="en-US" dirty="0"/>
              <a:t>k   &lt;- 40    #</a:t>
            </a:r>
            <a:r>
              <a:rPr lang="en-US" dirty="0" err="1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786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Hypergeometric test vs. FET, we shall get same result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	</a:t>
            </a:r>
            <a:r>
              <a:rPr lang="en-US" sz="1600" b="1" i="1" u="sng" dirty="0" err="1"/>
              <a:t>phyper</a:t>
            </a:r>
            <a:r>
              <a:rPr lang="en-US" sz="1600" b="1" i="1" u="sng" dirty="0">
                <a:solidFill>
                  <a:srgbClr val="FF0000"/>
                </a:solidFill>
              </a:rPr>
              <a:t>((x-1),</a:t>
            </a:r>
            <a:r>
              <a:rPr lang="en-US" sz="1600" b="1" i="1" u="sng" dirty="0"/>
              <a:t> m, n, k, </a:t>
            </a:r>
            <a:r>
              <a:rPr lang="en-US" sz="1600" b="1" i="1" u="sng" dirty="0" err="1"/>
              <a:t>lower.tail</a:t>
            </a:r>
            <a:r>
              <a:rPr lang="en-US" sz="1600" b="1" i="1" u="sng" dirty="0"/>
              <a:t>=FALSE)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i="1" dirty="0"/>
              <a:t>	</a:t>
            </a:r>
            <a:r>
              <a:rPr lang="en-US" sz="1600" b="1" i="1" u="sng" dirty="0"/>
              <a:t>(</a:t>
            </a:r>
            <a:r>
              <a:rPr lang="en-US" sz="1600" b="1" i="1" u="sng" dirty="0" err="1"/>
              <a:t>fisher.test</a:t>
            </a:r>
            <a:r>
              <a:rPr lang="en-US" sz="1600" b="1" i="1" u="sng" dirty="0"/>
              <a:t>(matrix(c(x,(k-x), (m-x), (</a:t>
            </a:r>
            <a:r>
              <a:rPr lang="en-US" sz="1600" b="1" i="1" u="sng" dirty="0" err="1"/>
              <a:t>n-k+x</a:t>
            </a:r>
            <a:r>
              <a:rPr lang="en-US" sz="1600" b="1" i="1" u="sng" dirty="0"/>
              <a:t>)),2,2), alternative='greater'))$</a:t>
            </a:r>
            <a:r>
              <a:rPr lang="en-US" sz="1600" b="1" i="1" u="sng" dirty="0" err="1"/>
              <a:t>p.value</a:t>
            </a:r>
            <a:endParaRPr lang="en-US" sz="1600" b="1" i="1" u="sng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82" y="4571699"/>
            <a:ext cx="436725" cy="404336"/>
            <a:chOff x="821118" y="4592965"/>
            <a:chExt cx="436725" cy="404336"/>
          </a:xfrm>
        </p:grpSpPr>
        <p:sp>
          <p:nvSpPr>
            <p:cNvPr id="3" name="TextBox 2"/>
            <p:cNvSpPr txBox="1"/>
            <p:nvPr/>
          </p:nvSpPr>
          <p:spPr>
            <a:xfrm>
              <a:off x="821118" y="461046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" name="Left Brace 4"/>
            <p:cNvSpPr/>
            <p:nvPr/>
          </p:nvSpPr>
          <p:spPr>
            <a:xfrm>
              <a:off x="1212124" y="4592965"/>
              <a:ext cx="45719" cy="4043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1C5F817-21D5-40C7-A416-FBD0AD45484A}"/>
              </a:ext>
            </a:extLst>
          </p:cNvPr>
          <p:cNvSpPr/>
          <p:nvPr/>
        </p:nvSpPr>
        <p:spPr>
          <a:xfrm>
            <a:off x="5257800" y="1905000"/>
            <a:ext cx="2438400" cy="1752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136C49-6879-492E-AF5F-29E116A15CAB}"/>
              </a:ext>
            </a:extLst>
          </p:cNvPr>
          <p:cNvSpPr/>
          <p:nvPr/>
        </p:nvSpPr>
        <p:spPr>
          <a:xfrm>
            <a:off x="3078935" y="1867332"/>
            <a:ext cx="533400" cy="1752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4" grpId="0"/>
      <p:bldP spid="7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943E-4E1C-40C6-9DB3-1246556D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outline of the pathway analysis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1DA32-1E49-4BB2-A268-976B3A007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Background of pathway analysis</a:t>
            </a:r>
          </a:p>
          <a:p>
            <a:r>
              <a:rPr lang="en-US" dirty="0"/>
              <a:t>Random variable distribution and its usage in the pathway analysis</a:t>
            </a:r>
          </a:p>
          <a:p>
            <a:r>
              <a:rPr lang="en-US" dirty="0"/>
              <a:t>A parametric approach</a:t>
            </a:r>
          </a:p>
          <a:p>
            <a:pPr lvl="1"/>
            <a:r>
              <a:rPr lang="en-US" dirty="0"/>
              <a:t>Hypergeometric distribution in details</a:t>
            </a:r>
          </a:p>
          <a:p>
            <a:pPr lvl="1"/>
            <a:r>
              <a:rPr lang="en-US" dirty="0"/>
              <a:t>An example: IPA</a:t>
            </a:r>
          </a:p>
          <a:p>
            <a:r>
              <a:rPr lang="en-US" dirty="0"/>
              <a:t>Non-parametric approach</a:t>
            </a:r>
          </a:p>
          <a:p>
            <a:pPr lvl="1"/>
            <a:r>
              <a:rPr lang="en-US" dirty="0"/>
              <a:t>Experimental layout</a:t>
            </a:r>
          </a:p>
          <a:p>
            <a:pPr lvl="1"/>
            <a:r>
              <a:rPr lang="en-US" dirty="0"/>
              <a:t>An example: GSEA</a:t>
            </a:r>
          </a:p>
          <a:p>
            <a:r>
              <a:rPr lang="en-US" dirty="0"/>
              <a:t>Pathway analysis summary</a:t>
            </a:r>
          </a:p>
          <a:p>
            <a:pPr lvl="1"/>
            <a:r>
              <a:rPr lang="en-US" dirty="0"/>
              <a:t>Making a right choice</a:t>
            </a:r>
          </a:p>
          <a:p>
            <a:pPr lvl="1"/>
            <a:r>
              <a:rPr lang="en-US" dirty="0"/>
              <a:t>Pros and cons</a:t>
            </a:r>
          </a:p>
          <a:p>
            <a:r>
              <a:rPr lang="en-US" dirty="0"/>
              <a:t>Hands on practice</a:t>
            </a:r>
          </a:p>
          <a:p>
            <a:pPr lvl="1"/>
            <a:r>
              <a:rPr lang="en-US" dirty="0"/>
              <a:t>R and basic distribution</a:t>
            </a:r>
          </a:p>
          <a:p>
            <a:pPr lvl="1"/>
            <a:r>
              <a:rPr lang="en-US" dirty="0"/>
              <a:t>GSEA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3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D3B13-6A4A-4DA2-B405-3E95EF39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695325"/>
            <a:ext cx="77152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0629" y="88602"/>
            <a:ext cx="8610600" cy="1066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/>
              <a:t>Ingenuity Pathway Analysis (IPA) </a:t>
            </a:r>
            <a:br>
              <a:rPr lang="en-US" sz="3600" dirty="0"/>
            </a:br>
            <a:r>
              <a:rPr lang="en-US" sz="3600" dirty="0"/>
              <a:t>--</a:t>
            </a:r>
            <a:r>
              <a:rPr lang="en-US" sz="2800" dirty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40447" y="1570070"/>
            <a:ext cx="6629400" cy="2552486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/>
              <a:t>Desktop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/>
              <a:t>IPA Ontology: Curation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4" y="4100629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IPA Enrichment Analysis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# molecules in a list that are associated with a function/pathway (</a:t>
            </a:r>
            <a:r>
              <a:rPr lang="en-US" sz="2400" b="1" dirty="0">
                <a:solidFill>
                  <a:srgbClr val="00B0F0"/>
                </a:solidFill>
              </a:rPr>
              <a:t>k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total # of molecules that are associated with a function/pathway (</a:t>
            </a:r>
            <a:r>
              <a:rPr lang="en-US" sz="2400" b="1" dirty="0">
                <a:solidFill>
                  <a:srgbClr val="7030A0"/>
                </a:solidFill>
              </a:rPr>
              <a:t>m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# of molecules in all possible functions/pathways (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# of molecules in a list (</a:t>
            </a:r>
            <a:r>
              <a:rPr lang="en-US" sz="2400" b="1" dirty="0">
                <a:solidFill>
                  <a:srgbClr val="00B050"/>
                </a:solidFill>
              </a:rPr>
              <a:t>n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76200"/>
            <a:ext cx="690562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 rot="16200000">
            <a:off x="1369027" y="2819400"/>
            <a:ext cx="838201" cy="17526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3049930"/>
            <a:ext cx="604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Nrf2-mediated oxidative </a:t>
            </a:r>
            <a:r>
              <a:rPr lang="en-US" b="1" dirty="0">
                <a:solidFill>
                  <a:srgbClr val="FF0000"/>
                </a:solidFill>
              </a:rPr>
              <a:t>stress in wild type strain at 24 hours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2540" y="2467164"/>
            <a:ext cx="461665" cy="430675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/>
              <a:t>All the DEGs in the pathway are up-regulated</a:t>
            </a:r>
          </a:p>
        </p:txBody>
      </p:sp>
    </p:spTree>
    <p:extLst>
      <p:ext uri="{BB962C8B-B14F-4D97-AF65-F5344CB8AC3E}">
        <p14:creationId xmlns:p14="http://schemas.microsoft.com/office/powerpoint/2010/main" val="3998043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Hypergeometric Test (Right-tailed)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6156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in Ingenuity Pathway Analysis (IPA)</a:t>
            </a:r>
          </a:p>
          <a:p>
            <a:pPr lvl="1"/>
            <a:r>
              <a:rPr lang="en-US" dirty="0"/>
              <a:t>Commercial software (</a:t>
            </a:r>
            <a:r>
              <a:rPr lang="en-US" dirty="0">
                <a:hlinkClick r:id="rId2"/>
              </a:rPr>
              <a:t>http://www.ingenuity.com/products/ipa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Great source of clean, expertly curated gene sets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Not free</a:t>
            </a:r>
          </a:p>
          <a:p>
            <a:pPr lvl="2"/>
            <a:r>
              <a:rPr lang="en-US" dirty="0"/>
              <a:t>Throws away information by only using DEG list</a:t>
            </a:r>
          </a:p>
        </p:txBody>
      </p:sp>
    </p:spTree>
    <p:extLst>
      <p:ext uri="{BB962C8B-B14F-4D97-AF65-F5344CB8AC3E}">
        <p14:creationId xmlns:p14="http://schemas.microsoft.com/office/powerpoint/2010/main" val="77793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Hypergeometric Test (Right-tailed)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05000"/>
            <a:ext cx="7886700" cy="36156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in Database for Annotation, Visualization and Integrated Discovery (DAVID)</a:t>
            </a:r>
          </a:p>
          <a:p>
            <a:pPr lvl="1"/>
            <a:r>
              <a:rPr lang="en-US" dirty="0"/>
              <a:t>Free software (</a:t>
            </a:r>
            <a:r>
              <a:rPr lang="en-US" dirty="0">
                <a:hlinkClick r:id="rId2"/>
              </a:rPr>
              <a:t>https://david.ncifcrf.gov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Easy to use (web-based)</a:t>
            </a:r>
          </a:p>
          <a:p>
            <a:pPr lvl="2"/>
            <a:r>
              <a:rPr lang="en-US" dirty="0"/>
              <a:t>Large collection of gene sets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Gene sets are not as clean</a:t>
            </a:r>
          </a:p>
          <a:p>
            <a:pPr lvl="2"/>
            <a:r>
              <a:rPr lang="en-US" dirty="0"/>
              <a:t>Throws away information by only using DEG list</a:t>
            </a:r>
          </a:p>
        </p:txBody>
      </p:sp>
    </p:spTree>
    <p:extLst>
      <p:ext uri="{BB962C8B-B14F-4D97-AF65-F5344CB8AC3E}">
        <p14:creationId xmlns:p14="http://schemas.microsoft.com/office/powerpoint/2010/main" val="23916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A9F9-5F17-4080-B47E-B453CE1F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over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4AF7-D18E-4587-A809-3EABD970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Hypergeometric testing for gene sets has been criticized on the ground of it sampling over genes (observation) instead of over microarrays (subjects)</a:t>
            </a:r>
          </a:p>
          <a:p>
            <a:r>
              <a:rPr lang="en-US" dirty="0"/>
              <a:t>Hence, the meaning of the </a:t>
            </a:r>
            <a:r>
              <a:rPr lang="en-US" i="1" dirty="0"/>
              <a:t>p </a:t>
            </a:r>
            <a:r>
              <a:rPr lang="en-US" dirty="0"/>
              <a:t>values is quite unclear.</a:t>
            </a:r>
          </a:p>
          <a:p>
            <a:r>
              <a:rPr lang="en-US" dirty="0"/>
              <a:t>Especially: Correlations between genes inflate the apparent sample size, causing potentially severe over-estimation of significance.</a:t>
            </a:r>
          </a:p>
          <a:p>
            <a:r>
              <a:rPr lang="en-US" dirty="0"/>
              <a:t>Increasing the number of replicates influences significance only indirectly.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65AD6-6963-435E-902F-6CA38F3E1739}"/>
              </a:ext>
            </a:extLst>
          </p:cNvPr>
          <p:cNvSpPr txBox="1"/>
          <p:nvPr/>
        </p:nvSpPr>
        <p:spPr>
          <a:xfrm>
            <a:off x="5702395" y="6149471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Goeman</a:t>
            </a:r>
            <a:r>
              <a:rPr lang="en-US" dirty="0"/>
              <a:t> and </a:t>
            </a:r>
            <a:r>
              <a:rPr lang="en-US" dirty="0" err="1"/>
              <a:t>Buhlmann</a:t>
            </a:r>
            <a:r>
              <a:rPr lang="en-US" dirty="0"/>
              <a:t>, 2007</a:t>
            </a:r>
          </a:p>
        </p:txBody>
      </p:sp>
    </p:spTree>
    <p:extLst>
      <p:ext uri="{BB962C8B-B14F-4D97-AF65-F5344CB8AC3E}">
        <p14:creationId xmlns:p14="http://schemas.microsoft.com/office/powerpoint/2010/main" val="2211003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A659-C469-4902-9F25-B9A9F640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over 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6976-06DA-4634-B954-16A8A6C9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2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Instead of using the hypergeometric distribution to get a </a:t>
            </a:r>
            <a:r>
              <a:rPr lang="en-US" i="1" dirty="0"/>
              <a:t>p </a:t>
            </a:r>
            <a:r>
              <a:rPr lang="en-US" dirty="0"/>
              <a:t>value from out statistic, we should better use subject permutation:</a:t>
            </a:r>
          </a:p>
          <a:p>
            <a:pPr lvl="1"/>
            <a:r>
              <a:rPr lang="en-US" dirty="0"/>
              <a:t>Let </a:t>
            </a:r>
            <a:r>
              <a:rPr lang="en-US" i="1" dirty="0"/>
              <a:t>L</a:t>
            </a:r>
            <a:r>
              <a:rPr lang="en-US" baseline="-25000" dirty="0"/>
              <a:t>0</a:t>
            </a:r>
            <a:r>
              <a:rPr lang="en-US" dirty="0"/>
              <a:t> be the list of differential expressed genes and </a:t>
            </a:r>
            <a:r>
              <a:rPr lang="en-US" i="1" dirty="0"/>
              <a:t>m</a:t>
            </a:r>
            <a:r>
              <a:rPr lang="en-US" dirty="0"/>
              <a:t>=∣</a:t>
            </a:r>
            <a:r>
              <a:rPr lang="en-US" i="1" dirty="0"/>
              <a:t>L</a:t>
            </a:r>
            <a:r>
              <a:rPr lang="en-US" baseline="-25000" dirty="0"/>
              <a:t>0</a:t>
            </a:r>
            <a:r>
              <a:rPr lang="en-US" dirty="0"/>
              <a:t>∣ its size.</a:t>
            </a:r>
          </a:p>
          <a:p>
            <a:pPr lvl="1"/>
            <a:r>
              <a:rPr lang="en-US" dirty="0"/>
              <a:t>For </a:t>
            </a:r>
            <a:r>
              <a:rPr lang="en-US" b="1" i="1" dirty="0"/>
              <a:t>N</a:t>
            </a:r>
            <a:r>
              <a:rPr lang="en-US" i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permutations</a:t>
            </a:r>
            <a:r>
              <a:rPr lang="en-US" dirty="0"/>
              <a:t> </a:t>
            </a:r>
            <a:r>
              <a:rPr lang="en-US" dirty="0" err="1"/>
              <a:t>σ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 err="1"/>
              <a:t>i</a:t>
            </a:r>
            <a:r>
              <a:rPr lang="en-US" dirty="0"/>
              <a:t>=1,...,</a:t>
            </a:r>
            <a:r>
              <a:rPr lang="en-US" i="1" dirty="0"/>
              <a:t>N</a:t>
            </a:r>
            <a:r>
              <a:rPr lang="en-US" dirty="0"/>
              <a:t>) of the </a:t>
            </a:r>
            <a:r>
              <a:rPr lang="en-US" i="1" dirty="0"/>
              <a:t>subject </a:t>
            </a:r>
            <a:r>
              <a:rPr lang="en-US" dirty="0"/>
              <a:t>labels, calculate the DE statistic and let </a:t>
            </a:r>
            <a:r>
              <a:rPr lang="en-US" i="1" dirty="0"/>
              <a:t>Li </a:t>
            </a:r>
            <a:r>
              <a:rPr lang="en-US" dirty="0"/>
              <a:t>be the list of the </a:t>
            </a:r>
            <a:r>
              <a:rPr lang="en-US" i="1" dirty="0"/>
              <a:t>m </a:t>
            </a:r>
            <a:r>
              <a:rPr lang="en-US" dirty="0"/>
              <a:t>top ranking genes.</a:t>
            </a:r>
          </a:p>
          <a:p>
            <a:pPr lvl="1"/>
            <a:r>
              <a:rPr lang="en-US" dirty="0"/>
              <a:t>Let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be the number of differentially expressed genes in the gene set, i.e. the size of the intersection </a:t>
            </a:r>
            <a:r>
              <a:rPr lang="en-US" i="1" dirty="0"/>
              <a:t>L</a:t>
            </a:r>
            <a:r>
              <a:rPr lang="en-US" i="1" baseline="-25000" dirty="0"/>
              <a:t>i </a:t>
            </a:r>
            <a:r>
              <a:rPr lang="en-US" dirty="0"/>
              <a:t>∩ </a:t>
            </a:r>
            <a:r>
              <a:rPr lang="en-US" i="1" dirty="0"/>
              <a:t>S.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p </a:t>
            </a:r>
            <a:r>
              <a:rPr lang="en-US" dirty="0"/>
              <a:t>value for gene set </a:t>
            </a:r>
            <a:r>
              <a:rPr lang="en-US" i="1" dirty="0"/>
              <a:t>S </a:t>
            </a:r>
            <a:r>
              <a:rPr lang="en-US" dirty="0"/>
              <a:t>is now the fraction of permutation that had a larger gene set than the correct sample assignment, i.e.,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AEE53B-B576-4D64-91E6-9FA3C57B6E1A}"/>
                  </a:ext>
                </a:extLst>
              </p:cNvPr>
              <p:cNvSpPr txBox="1"/>
              <p:nvPr/>
            </p:nvSpPr>
            <p:spPr>
              <a:xfrm>
                <a:off x="3048000" y="5562600"/>
                <a:ext cx="3048000" cy="95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AEE53B-B576-4D64-91E6-9FA3C57B6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562600"/>
                <a:ext cx="3048000" cy="9534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544751-46B7-4681-9A07-AC30D8B02D56}"/>
              </a:ext>
            </a:extLst>
          </p:cNvPr>
          <p:cNvSpPr txBox="1"/>
          <p:nvPr/>
        </p:nvSpPr>
        <p:spPr>
          <a:xfrm>
            <a:off x="5861994" y="6331400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Goeman</a:t>
            </a:r>
            <a:r>
              <a:rPr lang="en-US" dirty="0"/>
              <a:t> and </a:t>
            </a:r>
            <a:r>
              <a:rPr lang="en-US" dirty="0" err="1"/>
              <a:t>Buhlmann</a:t>
            </a:r>
            <a:r>
              <a:rPr lang="en-US" dirty="0"/>
              <a:t>, 2007</a:t>
            </a:r>
          </a:p>
        </p:txBody>
      </p:sp>
    </p:spTree>
    <p:extLst>
      <p:ext uri="{BB962C8B-B14F-4D97-AF65-F5344CB8AC3E}">
        <p14:creationId xmlns:p14="http://schemas.microsoft.com/office/powerpoint/2010/main" val="2307990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universe matters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genome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in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 universe is only expressed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=0.049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=0.0048</a:t>
            </a:r>
          </a:p>
        </p:txBody>
      </p:sp>
    </p:spTree>
    <p:extLst>
      <p:ext uri="{BB962C8B-B14F-4D97-AF65-F5344CB8AC3E}">
        <p14:creationId xmlns:p14="http://schemas.microsoft.com/office/powerpoint/2010/main" val="119343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are overlapped</a:t>
            </a:r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B is enriched only because of it overlap with set A</a:t>
            </a:r>
          </a:p>
        </p:txBody>
      </p:sp>
    </p:spTree>
    <p:extLst>
      <p:ext uri="{BB962C8B-B14F-4D97-AF65-F5344CB8AC3E}">
        <p14:creationId xmlns:p14="http://schemas.microsoft.com/office/powerpoint/2010/main" val="319525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6607" y="12192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dirty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3582027" y="6294474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26607" y="236855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9" y="132903"/>
            <a:ext cx="61817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/>
              <a:t>TopGO’s</a:t>
            </a:r>
            <a:r>
              <a:rPr lang="en-US" b="1" dirty="0"/>
              <a:t> elimination algorithm</a:t>
            </a:r>
          </a:p>
          <a:p>
            <a:r>
              <a:rPr lang="en-US" dirty="0"/>
              <a:t> 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   Test the leaf sets first. If significant, </a:t>
            </a:r>
          </a:p>
          <a:p>
            <a:r>
              <a:rPr lang="en-US" sz="1400" dirty="0"/>
              <a:t>           remove its “genes” before testing its</a:t>
            </a:r>
          </a:p>
          <a:p>
            <a:r>
              <a:rPr lang="en-US" sz="1400" dirty="0"/>
              <a:t>           ancestor sets</a:t>
            </a:r>
          </a:p>
          <a:p>
            <a:endParaRPr lang="en-US" sz="1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/>
              <a:t>TopGO’s</a:t>
            </a:r>
            <a:r>
              <a:rPr lang="en-US" b="1" dirty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The genes are weighted by their relevance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in 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The enrichment score of a parent (gene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node u) is compared with the scores 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its 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 Children with a better score than u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represent the interesting genes better. 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Therefore,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/>
              <a:t> Children 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       their 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72356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non-parametric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Compare a sample empirical distribution function to the reference distribution</a:t>
            </a:r>
          </a:p>
          <a:p>
            <a:r>
              <a:rPr lang="en-US" dirty="0"/>
              <a:t>Or, compare two sample empirical distribution functions</a:t>
            </a:r>
          </a:p>
          <a:p>
            <a:r>
              <a:rPr lang="en-US" dirty="0"/>
              <a:t>Required data: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Ranked list of genes sorted by differential expression</a:t>
            </a:r>
            <a:r>
              <a:rPr lang="en-US" dirty="0"/>
              <a:t> (includes all genes)</a:t>
            </a:r>
          </a:p>
          <a:p>
            <a:pPr lvl="1"/>
            <a:r>
              <a:rPr lang="en-US" dirty="0"/>
              <a:t>A gene set</a:t>
            </a:r>
          </a:p>
          <a:p>
            <a:r>
              <a:rPr lang="en-US" dirty="0"/>
              <a:t>If the genes in the gene set tend to fall near either end of the ranked list, the gene set is considered significantly enriched</a:t>
            </a:r>
          </a:p>
          <a:p>
            <a:r>
              <a:rPr lang="en-US" dirty="0"/>
              <a:t>The test significance is obtained from empirical distribution</a:t>
            </a:r>
          </a:p>
          <a:p>
            <a:pPr lvl="1"/>
            <a:r>
              <a:rPr lang="en-US" dirty="0"/>
              <a:t>Permutation based</a:t>
            </a:r>
          </a:p>
          <a:p>
            <a:pPr lvl="1"/>
            <a:r>
              <a:rPr lang="en-US" dirty="0"/>
              <a:t>Bootstrapping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12194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non-parametric approach (GSEA)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Mootha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[2003] suggest to use Kolmogorov-Smirnov (K-S) test </a:t>
            </a:r>
          </a:p>
          <a:p>
            <a:pPr lvl="1"/>
            <a:r>
              <a:rPr lang="en-US" dirty="0"/>
              <a:t>Sort all genes by LFC.</a:t>
            </a:r>
          </a:p>
          <a:p>
            <a:pPr lvl="1"/>
            <a:r>
              <a:rPr lang="en-US" dirty="0"/>
              <a:t>Go through the list, increasing a running sum for each gene in the gene set by (</a:t>
            </a:r>
            <a:r>
              <a:rPr lang="en-US" i="1" dirty="0"/>
              <a:t>N-n</a:t>
            </a:r>
            <a:r>
              <a:rPr lang="en-US" dirty="0"/>
              <a:t>), and decreasing it for each gene not in the gene set by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      [</a:t>
            </a:r>
            <a:r>
              <a:rPr lang="en-US" i="1" dirty="0"/>
              <a:t>N</a:t>
            </a:r>
            <a:r>
              <a:rPr lang="en-US" dirty="0"/>
              <a:t>: number of genes, </a:t>
            </a:r>
            <a:r>
              <a:rPr lang="en-US" i="1" dirty="0"/>
              <a:t>n</a:t>
            </a:r>
            <a:r>
              <a:rPr lang="en-US" dirty="0"/>
              <a:t>: size of gene set]</a:t>
            </a:r>
          </a:p>
          <a:p>
            <a:pPr lvl="1"/>
            <a:r>
              <a:rPr lang="en-US" dirty="0"/>
              <a:t>The maximum value of the running sum is the enrichment score (ES).</a:t>
            </a:r>
          </a:p>
        </p:txBody>
      </p:sp>
    </p:spTree>
    <p:extLst>
      <p:ext uri="{BB962C8B-B14F-4D97-AF65-F5344CB8AC3E}">
        <p14:creationId xmlns:p14="http://schemas.microsoft.com/office/powerpoint/2010/main" val="176565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non-parametric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Assessing significance</a:t>
            </a:r>
          </a:p>
          <a:p>
            <a:pPr lvl="1"/>
            <a:r>
              <a:rPr lang="en-US" dirty="0"/>
              <a:t>To get </a:t>
            </a:r>
            <a:r>
              <a:rPr lang="en-US" i="1" dirty="0"/>
              <a:t>p </a:t>
            </a:r>
            <a:r>
              <a:rPr lang="en-US" dirty="0"/>
              <a:t>values, we do not use the KS distribution but	rather estimate the null by subject permutation</a:t>
            </a:r>
          </a:p>
          <a:p>
            <a:endParaRPr lang="en-US" dirty="0"/>
          </a:p>
          <a:p>
            <a:r>
              <a:rPr lang="en-US" dirty="0"/>
              <a:t>Improved enrichment score</a:t>
            </a:r>
          </a:p>
          <a:p>
            <a:pPr lvl="1"/>
            <a:r>
              <a:rPr lang="en-US" dirty="0"/>
              <a:t>The KS statistic tests whether distributions are different, but this difference may not have a clear direction, making biological interpretation difficult</a:t>
            </a:r>
          </a:p>
          <a:p>
            <a:pPr lvl="1"/>
            <a:r>
              <a:rPr lang="en-US" dirty="0"/>
              <a:t>The updated GSEA algorithm [Subramanian </a:t>
            </a:r>
            <a:r>
              <a:rPr lang="en-US" i="1" dirty="0"/>
              <a:t>et al.</a:t>
            </a:r>
            <a:r>
              <a:rPr lang="en-US" dirty="0"/>
              <a:t>, PNAS </a:t>
            </a:r>
            <a:r>
              <a:rPr lang="en-US" b="1" dirty="0"/>
              <a:t>102 </a:t>
            </a:r>
            <a:r>
              <a:rPr lang="en-US" dirty="0"/>
              <a:t>(2005) 15545] weights the in-/decrements of the running sum by the LFC.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5337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5608" y="3167271"/>
            <a:ext cx="333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Large, positive enrichment score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67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5607" y="5877341"/>
            <a:ext cx="337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Large, negative enrichment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432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5" y="1431290"/>
            <a:ext cx="417195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5608" y="4501699"/>
            <a:ext cx="279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Near zero enrichment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8018" y="2839620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upregulated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018" y="610645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48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41899" y="244606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</p:spTree>
    <p:extLst>
      <p:ext uri="{BB962C8B-B14F-4D97-AF65-F5344CB8AC3E}">
        <p14:creationId xmlns:p14="http://schemas.microsoft.com/office/powerpoint/2010/main" val="34201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pathway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/>
          </a:bodyPr>
          <a:lstStyle/>
          <a:p>
            <a:r>
              <a:rPr lang="en-US" dirty="0"/>
              <a:t>Biological responses are systematic and collaborative </a:t>
            </a:r>
          </a:p>
          <a:p>
            <a:r>
              <a:rPr lang="en-US" dirty="0"/>
              <a:t>Modern technologies provide high-throughput measurement</a:t>
            </a:r>
          </a:p>
          <a:p>
            <a:r>
              <a:rPr lang="en-US" dirty="0"/>
              <a:t>Rich knowledge-based accumulation available</a:t>
            </a:r>
          </a:p>
          <a:p>
            <a:r>
              <a:rPr lang="en-US" dirty="0"/>
              <a:t>Statistical frame works provide the analytical component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3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7848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4006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3797" y="2446061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523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7848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109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0" y="2446062"/>
            <a:ext cx="5493544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0087" y="2476839"/>
            <a:ext cx="19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(upregulated)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5950" y="2446062"/>
            <a:ext cx="19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</a:t>
            </a:r>
            <a:r>
              <a:rPr lang="en-US" sz="2000" dirty="0"/>
              <a:t>downregulated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882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6" y="2345426"/>
            <a:ext cx="2571750" cy="3214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84" y="2345426"/>
            <a:ext cx="2571750" cy="3214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5" y="2379716"/>
            <a:ext cx="2668191" cy="318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889" y="1548720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Many genes</a:t>
            </a:r>
          </a:p>
          <a:p>
            <a:pPr algn="ctr"/>
            <a:r>
              <a:rPr lang="en-US" sz="2400" b="1" dirty="0"/>
              <a:t>upregulated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5248" y="1514430"/>
            <a:ext cx="269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Genes</a:t>
            </a:r>
          </a:p>
          <a:p>
            <a:pPr algn="ctr"/>
            <a:r>
              <a:rPr lang="en-US" sz="2400" b="1" dirty="0"/>
              <a:t>randomly distributed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3607" y="1514429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Many genes</a:t>
            </a:r>
          </a:p>
          <a:p>
            <a:pPr algn="ctr"/>
            <a:r>
              <a:rPr lang="en-US" sz="2400" b="1" dirty="0"/>
              <a:t>downregulated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012" y="5560115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Large positive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247" y="5560114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Near zero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4483" y="5560113"/>
            <a:ext cx="269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Large negative</a:t>
            </a:r>
          </a:p>
          <a:p>
            <a:pPr algn="ctr"/>
            <a:r>
              <a:rPr lang="en-US" sz="2400" dirty="0"/>
              <a:t>enrichment score</a:t>
            </a:r>
          </a:p>
        </p:txBody>
      </p:sp>
    </p:spTree>
    <p:extLst>
      <p:ext uri="{BB962C8B-B14F-4D97-AF65-F5344CB8AC3E}">
        <p14:creationId xmlns:p14="http://schemas.microsoft.com/office/powerpoint/2010/main" val="8910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678362" y="6468141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Kolmogorov–Smirnov (KS)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09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in Gene Set Enrichment Analysis (GSEA)</a:t>
            </a:r>
          </a:p>
          <a:p>
            <a:pPr lvl="1"/>
            <a:r>
              <a:rPr lang="en-US" dirty="0"/>
              <a:t>Free software (</a:t>
            </a:r>
            <a:r>
              <a:rPr lang="en-US" dirty="0">
                <a:hlinkClick r:id="rId2"/>
              </a:rPr>
              <a:t>http://www.broadinstitute.org/gsea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Large collection of gene sets</a:t>
            </a:r>
          </a:p>
          <a:p>
            <a:pPr lvl="2"/>
            <a:r>
              <a:rPr lang="en-US" dirty="0"/>
              <a:t>Uses more information than methods that only use DEG list</a:t>
            </a:r>
          </a:p>
          <a:p>
            <a:pPr lvl="2"/>
            <a:r>
              <a:rPr lang="en-US" dirty="0"/>
              <a:t>Enrichment plot improves interpretability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Permutation-based p-values</a:t>
            </a:r>
          </a:p>
        </p:txBody>
      </p:sp>
    </p:spTree>
    <p:extLst>
      <p:ext uri="{BB962C8B-B14F-4D97-AF65-F5344CB8AC3E}">
        <p14:creationId xmlns:p14="http://schemas.microsoft.com/office/powerpoint/2010/main" val="337227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it is your turn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 on practice on both parametric and non-parametric</a:t>
            </a:r>
          </a:p>
        </p:txBody>
      </p:sp>
    </p:spTree>
    <p:extLst>
      <p:ext uri="{BB962C8B-B14F-4D97-AF65-F5344CB8AC3E}">
        <p14:creationId xmlns:p14="http://schemas.microsoft.com/office/powerpoint/2010/main" val="2506544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60056" y="990600"/>
            <a:ext cx="7019925" cy="4648200"/>
            <a:chOff x="1133475" y="457200"/>
            <a:chExt cx="6875463" cy="505920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475" y="1311115"/>
              <a:ext cx="6875463" cy="4205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 flipH="1">
              <a:off x="4038600" y="762000"/>
              <a:ext cx="838200" cy="1143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880344" y="457200"/>
              <a:ext cx="1855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Click to download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16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365" y="1600200"/>
            <a:ext cx="8960971" cy="4042144"/>
            <a:chOff x="129365" y="1600200"/>
            <a:chExt cx="8960971" cy="4042144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65" y="1600200"/>
              <a:ext cx="8960971" cy="4042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94070" y="4766560"/>
              <a:ext cx="2781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Provide your email</a:t>
              </a:r>
            </a:p>
          </p:txBody>
        </p:sp>
        <p:sp>
          <p:nvSpPr>
            <p:cNvPr id="5" name="Left Arrow 4"/>
            <p:cNvSpPr/>
            <p:nvPr/>
          </p:nvSpPr>
          <p:spPr>
            <a:xfrm>
              <a:off x="2349798" y="4844901"/>
              <a:ext cx="6858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83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 experimental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6" y="1522729"/>
            <a:ext cx="8282464" cy="51181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established measurement of gene expression profile:</a:t>
            </a:r>
          </a:p>
          <a:p>
            <a:pPr lvl="1"/>
            <a:r>
              <a:rPr lang="en-US" dirty="0"/>
              <a:t>Microarray</a:t>
            </a:r>
          </a:p>
          <a:p>
            <a:pPr lvl="1"/>
            <a:r>
              <a:rPr lang="en-US" dirty="0" err="1"/>
              <a:t>RNAseq</a:t>
            </a:r>
            <a:endParaRPr lang="en-US" dirty="0"/>
          </a:p>
          <a:p>
            <a:pPr lvl="1"/>
            <a:r>
              <a:rPr lang="en-US" dirty="0"/>
              <a:t>Nano-string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Samples obtained from two conditions (e.g. treated vs. control)</a:t>
            </a:r>
          </a:p>
          <a:p>
            <a:r>
              <a:rPr lang="en-US" dirty="0"/>
              <a:t>Several biological replicates at each condition</a:t>
            </a:r>
          </a:p>
          <a:p>
            <a:r>
              <a:rPr lang="en-US" dirty="0"/>
              <a:t>Our focus is “how would a study object respond differently at two conditions?)</a:t>
            </a:r>
          </a:p>
          <a:p>
            <a:r>
              <a:rPr lang="en-US" dirty="0"/>
              <a:t>Gene-centered analysis often</a:t>
            </a:r>
          </a:p>
          <a:p>
            <a:pPr lvl="1"/>
            <a:r>
              <a:rPr lang="en-US" dirty="0"/>
              <a:t>Asses statistical difference between conditions via some testing, t-test, </a:t>
            </a:r>
            <a:r>
              <a:rPr lang="en-US" dirty="0" err="1"/>
              <a:t>limma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Correct for multiple testing issues </a:t>
            </a:r>
          </a:p>
          <a:p>
            <a:pPr lvl="1"/>
            <a:r>
              <a:rPr lang="en-US" dirty="0"/>
              <a:t>Obtain a set of differentially expressed genes (DEGs)</a:t>
            </a:r>
          </a:p>
          <a:p>
            <a:r>
              <a:rPr lang="en-US" dirty="0"/>
              <a:t>Where is the biology??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userdata.niehs.nih.gov\bennettb\My Documents\Presentations\Pathways Short Course (07-29-15)\GSEA_exampl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4" y="1824153"/>
            <a:ext cx="6961823" cy="42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6557960" y="4149090"/>
            <a:ext cx="1127286" cy="59436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96537" y="4939666"/>
            <a:ext cx="990126" cy="60388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4" y="866561"/>
            <a:ext cx="8915399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90600" y="393037"/>
            <a:ext cx="1750267" cy="1283363"/>
            <a:chOff x="990600" y="393037"/>
            <a:chExt cx="1750267" cy="1283363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990600" y="609600"/>
              <a:ext cx="990600" cy="1066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968796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07563" y="393037"/>
            <a:ext cx="3515271" cy="1763598"/>
            <a:chOff x="1107563" y="393037"/>
            <a:chExt cx="3515271" cy="1763598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1107563" y="609600"/>
              <a:ext cx="2743200" cy="15470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850763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76400" y="393037"/>
            <a:ext cx="4886871" cy="2273963"/>
            <a:chOff x="1676400" y="393037"/>
            <a:chExt cx="4886871" cy="2273963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1676400" y="609600"/>
              <a:ext cx="4114800" cy="2057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91200" y="39303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756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 descr="\\userdata.niehs.nih.gov\bennettb\My Documents\Presentations\Pathways Short Course (07-29-15)\GSEA_exampl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451928"/>
            <a:ext cx="4955381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138363" y="1905001"/>
            <a:ext cx="703421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9023" y="1451928"/>
            <a:ext cx="4954062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544253" y="2202179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4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file types:</a:t>
            </a:r>
          </a:p>
          <a:p>
            <a:pPr lvl="1"/>
            <a:r>
              <a:rPr lang="en-US" sz="2000" dirty="0">
                <a:hlinkClick r:id="rId2"/>
              </a:rPr>
              <a:t>http://www.broadinstitute.org/cancer/software/gsea/wiki/index.php/Data_formats</a:t>
            </a:r>
            <a:endParaRPr lang="en-US" sz="2000" dirty="0"/>
          </a:p>
          <a:p>
            <a:r>
              <a:rPr lang="en-US" dirty="0"/>
              <a:t>Required:</a:t>
            </a:r>
          </a:p>
          <a:p>
            <a:pPr lvl="1"/>
            <a:r>
              <a:rPr lang="en-US" dirty="0"/>
              <a:t>Expression data file</a:t>
            </a:r>
          </a:p>
          <a:p>
            <a:pPr lvl="1"/>
            <a:r>
              <a:rPr lang="en-US" dirty="0"/>
              <a:t>Class label file</a:t>
            </a:r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Gene set file</a:t>
            </a:r>
          </a:p>
        </p:txBody>
      </p:sp>
    </p:spTree>
    <p:extLst>
      <p:ext uri="{BB962C8B-B14F-4D97-AF65-F5344CB8AC3E}">
        <p14:creationId xmlns:p14="http://schemas.microsoft.com/office/powerpoint/2010/main" val="37915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208" y="1451928"/>
            <a:ext cx="4945691" cy="5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074069" y="2247899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208" y="1467370"/>
            <a:ext cx="4945691" cy="50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751296" y="1813558"/>
            <a:ext cx="4642485" cy="304419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6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77375" cy="801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066800" y="5440497"/>
            <a:ext cx="1361204" cy="40957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924800" y="7391400"/>
            <a:ext cx="1361204" cy="40957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800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1981200" y="5410200"/>
            <a:ext cx="10668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48000" y="5145706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301553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0" y="65568"/>
            <a:ext cx="4792765" cy="678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01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9709"/>
            <a:ext cx="9144000" cy="31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oxidative phosphorylation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5321" y="6362551"/>
            <a:ext cx="849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http://employees.csbsju.edu/hjakubowski/classes/ch331/oxphos/olcouplingoxphos.html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E944F4-AAEA-4480-A8BF-D5ED8521B45B}"/>
              </a:ext>
            </a:extLst>
          </p:cNvPr>
          <p:cNvSpPr txBox="1">
            <a:spLocks/>
          </p:cNvSpPr>
          <p:nvPr/>
        </p:nvSpPr>
        <p:spPr>
          <a:xfrm>
            <a:off x="458709" y="1539851"/>
            <a:ext cx="8413886" cy="10125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set of molecules in a cell that work together through a series of actions to achieve a particular outcome</a:t>
            </a:r>
          </a:p>
        </p:txBody>
      </p:sp>
    </p:spTree>
    <p:extLst>
      <p:ext uri="{BB962C8B-B14F-4D97-AF65-F5344CB8AC3E}">
        <p14:creationId xmlns:p14="http://schemas.microsoft.com/office/powerpoint/2010/main" val="385702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775"/>
            <a:ext cx="9144000" cy="52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5257800" y="1066800"/>
            <a:ext cx="789146" cy="40957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GSEA Example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7" y="1403267"/>
            <a:ext cx="7696199" cy="531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282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metabolism enriched -- GSEA</a:t>
            </a:r>
          </a:p>
        </p:txBody>
      </p:sp>
      <p:pic>
        <p:nvPicPr>
          <p:cNvPr id="5122" name="Picture 2" descr="C:\Users\li11\gsea_home\output\apr26\my_analysis.Gsea.1367006008960\enplot_LIPID_METABOLIC_PROCESS_1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6764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6195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705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http://www-stat.stanford.edu/~tibs/GSA/</a:t>
            </a:r>
            <a:endParaRPr lang="en-US" dirty="0"/>
          </a:p>
          <a:p>
            <a:r>
              <a:rPr lang="en-US" dirty="0">
                <a:hlinkClick r:id="rId3"/>
              </a:rPr>
              <a:t>http://www.netsci.org/Resources/Software/Bioinform/pathwayanalysis.html</a:t>
            </a:r>
            <a:endParaRPr lang="en-US" dirty="0"/>
          </a:p>
          <a:p>
            <a:r>
              <a:rPr lang="en-US" dirty="0">
                <a:hlinkClick r:id="rId4"/>
              </a:rPr>
              <a:t>http://www.broadinstitute.org/gsea/index.jsp</a:t>
            </a:r>
            <a:endParaRPr lang="en-US" dirty="0"/>
          </a:p>
          <a:p>
            <a:r>
              <a:rPr lang="en-US" dirty="0">
                <a:hlinkClick r:id="rId5"/>
              </a:rPr>
              <a:t>http://david.abcc.ncifcrf.gov/</a:t>
            </a:r>
            <a:endParaRPr lang="en-US" dirty="0"/>
          </a:p>
          <a:p>
            <a:r>
              <a:rPr lang="en-US" dirty="0">
                <a:hlinkClick r:id="rId6"/>
              </a:rPr>
              <a:t>http://www.biocarta.com/</a:t>
            </a:r>
            <a:endParaRPr lang="en-US" dirty="0"/>
          </a:p>
          <a:p>
            <a:r>
              <a:rPr lang="en-US" dirty="0">
                <a:hlinkClick r:id="rId7"/>
              </a:rPr>
              <a:t>http://web.expasy.org/pathways/</a:t>
            </a:r>
            <a:endParaRPr lang="en-US" dirty="0"/>
          </a:p>
          <a:p>
            <a:r>
              <a:rPr lang="en-US" dirty="0">
                <a:hlinkClick r:id="rId8"/>
              </a:rPr>
              <a:t>http://www.genmapp.org/</a:t>
            </a:r>
            <a:endParaRPr lang="en-US" dirty="0"/>
          </a:p>
          <a:p>
            <a:r>
              <a:rPr lang="en-US" dirty="0">
                <a:hlinkClick r:id="rId9"/>
              </a:rPr>
              <a:t>http://www.genome.jp/kegg/</a:t>
            </a:r>
            <a:endParaRPr lang="en-US" dirty="0"/>
          </a:p>
          <a:p>
            <a:r>
              <a:rPr lang="en-US" dirty="0">
                <a:hlinkClick r:id="rId10"/>
              </a:rPr>
              <a:t>http://www.ingenuity.com/</a:t>
            </a:r>
            <a:endParaRPr lang="en-US" dirty="0"/>
          </a:p>
          <a:p>
            <a:r>
              <a:rPr lang="en-US" dirty="0">
                <a:hlinkClick r:id="rId11"/>
              </a:rPr>
              <a:t>http://www.genego.com/metacore.php</a:t>
            </a:r>
            <a:endParaRPr lang="en-US" dirty="0"/>
          </a:p>
          <a:p>
            <a:r>
              <a:rPr lang="en-US" dirty="0">
                <a:hlinkClick r:id="rId12"/>
              </a:rPr>
              <a:t>http://www.geneontology.org/</a:t>
            </a:r>
            <a:endParaRPr lang="en-US" dirty="0"/>
          </a:p>
          <a:p>
            <a:r>
              <a:rPr lang="en-US" i="1" dirty="0">
                <a:hlinkClick r:id="rId13"/>
              </a:rPr>
              <a:t>http://omicslab.genetics.ac.cn/</a:t>
            </a:r>
            <a:r>
              <a:rPr lang="en-US" b="1" i="1" dirty="0">
                <a:hlinkClick r:id="rId13"/>
              </a:rPr>
              <a:t>GOEAST</a:t>
            </a:r>
            <a:r>
              <a:rPr lang="en-US" i="1" dirty="0">
                <a:hlinkClick r:id="rId13"/>
              </a:rPr>
              <a:t>/tutorial.php</a:t>
            </a:r>
            <a:endParaRPr lang="en-US" i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http://expressome.kobic.re.kr/GAzer/document.jsp</a:t>
            </a:r>
            <a:endParaRPr lang="en-US" i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5"/>
              </a:rPr>
              <a:t>http://www.biobase-international.com/products</a:t>
            </a:r>
            <a:r>
              <a:rPr lang="en-US" i="1" dirty="0"/>
              <a:t>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6"/>
              </a:rPr>
              <a:t>http://jaspar.genereg.net/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Rich knowledge-based accumulation available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900" dirty="0" err="1"/>
              <a:t>GeneOntology</a:t>
            </a:r>
            <a:r>
              <a:rPr lang="en-US" sz="2900" dirty="0"/>
              <a:t> (originated since 1998)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900" dirty="0"/>
              <a:t>Molecular function describing activities, such as catalytic or binding activities, at the molecular level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900" dirty="0"/>
              <a:t>Biological process referring to a biological objective to which the gene product contributes</a:t>
            </a:r>
          </a:p>
          <a:p>
            <a:pPr lvl="1">
              <a:lnSpc>
                <a:spcPct val="80000"/>
              </a:lnSpc>
              <a:spcAft>
                <a:spcPct val="50000"/>
              </a:spcAft>
            </a:pPr>
            <a:r>
              <a:rPr lang="en-US" sz="2900" dirty="0"/>
              <a:t>Cellular component referring to the place in the cell (i.e. the location) where a gene product is found</a:t>
            </a:r>
          </a:p>
          <a:p>
            <a:r>
              <a:rPr lang="en-US" sz="2900" dirty="0"/>
              <a:t>KEGG pathway (originated since 1996)</a:t>
            </a:r>
          </a:p>
          <a:p>
            <a:pPr lvl="1"/>
            <a:r>
              <a:rPr lang="en-US" sz="2900" dirty="0"/>
              <a:t>Metabolism: carbohydrates, energy, lipid, nucleotides, amino acid,  xenobiotics</a:t>
            </a:r>
          </a:p>
          <a:p>
            <a:pPr lvl="1"/>
            <a:r>
              <a:rPr lang="en-US" sz="2900" dirty="0"/>
              <a:t>Human diseases  </a:t>
            </a:r>
          </a:p>
          <a:p>
            <a:pPr lvl="1"/>
            <a:r>
              <a:rPr lang="en-US" sz="2900" dirty="0"/>
              <a:t>Genetic information processing </a:t>
            </a:r>
          </a:p>
          <a:p>
            <a:r>
              <a:rPr lang="en-US" sz="2900" dirty="0" err="1"/>
              <a:t>Transfac</a:t>
            </a:r>
            <a:r>
              <a:rPr lang="en-US" sz="2900" dirty="0"/>
              <a:t>/</a:t>
            </a:r>
            <a:r>
              <a:rPr lang="en-US" sz="2900" dirty="0" err="1"/>
              <a:t>Transpath</a:t>
            </a:r>
            <a:endParaRPr lang="en-US" sz="2900" dirty="0"/>
          </a:p>
          <a:p>
            <a:pPr lvl="1"/>
            <a:r>
              <a:rPr lang="en-US" sz="2900" dirty="0"/>
              <a:t>Data on transcription factors, their experimentally-proven binding sites, and regulated genes</a:t>
            </a:r>
          </a:p>
          <a:p>
            <a:pPr lvl="1"/>
            <a:r>
              <a:rPr lang="en-US" sz="2900" dirty="0"/>
              <a:t>Protein-protein interactions and directed modification of proteins involved in signal transduction pathways, </a:t>
            </a:r>
          </a:p>
          <a:p>
            <a:r>
              <a:rPr lang="en-US" sz="2900" dirty="0"/>
              <a:t>It is a knowledge based/driven approach</a:t>
            </a:r>
          </a:p>
          <a:p>
            <a:r>
              <a:rPr lang="en-US" sz="2900" dirty="0"/>
              <a:t>Pathway --- gene sets are interexchange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5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 sets – generalized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Gene sets are sets of genes that have something in common, e. g., that they are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part of the same pathway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coding for proteins that are part of the same cellular component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co-expressed under certain conditions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putative targets of the same regulatory factor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on the same cytogenetic band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have come up as hits in some published assay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09064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Molecular Signatures Database (</a:t>
            </a:r>
            <a:r>
              <a:rPr lang="en-US" dirty="0" err="1"/>
              <a:t>MSigDB</a:t>
            </a:r>
            <a:r>
              <a:rPr lang="en-US" dirty="0"/>
              <a:t> v5.2)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/>
              <a:t>Free database (</a:t>
            </a:r>
            <a:r>
              <a:rPr lang="en-US" dirty="0">
                <a:hlinkClick r:id="rId2"/>
              </a:rPr>
              <a:t>http://www.broadinstitute.org/gsea/msigdb</a:t>
            </a:r>
            <a:r>
              <a:rPr lang="en-US" dirty="0"/>
              <a:t>)</a:t>
            </a:r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12619"/>
            <a:ext cx="3610955" cy="3867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95" y="2726009"/>
            <a:ext cx="3610955" cy="34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21962</TotalTime>
  <Words>2720</Words>
  <Application>Microsoft Office PowerPoint</Application>
  <PresentationFormat>On-screen Show (4:3)</PresentationFormat>
  <Paragraphs>450</Paragraphs>
  <Slides>63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msgothic</vt:lpstr>
      <vt:lpstr>Wingdings</vt:lpstr>
      <vt:lpstr>Office Theme</vt:lpstr>
      <vt:lpstr>Equation</vt:lpstr>
      <vt:lpstr>Pathway analysis</vt:lpstr>
      <vt:lpstr>An outline of the pathway analysis course</vt:lpstr>
      <vt:lpstr>The Road to Pathway Analysis</vt:lpstr>
      <vt:lpstr>Why pathway analysis?</vt:lpstr>
      <vt:lpstr>Common experimental rationale</vt:lpstr>
      <vt:lpstr>The oxidative phosphorylation </vt:lpstr>
      <vt:lpstr>Rich knowledge-based accumulation available</vt:lpstr>
      <vt:lpstr>Gene sets – generalized definition</vt:lpstr>
      <vt:lpstr>Molecular Signatures Database (MSigDB v5.2)</vt:lpstr>
      <vt:lpstr>PowerPoint Presentation</vt:lpstr>
      <vt:lpstr>The statistical framework</vt:lpstr>
      <vt:lpstr>A good place to start</vt:lpstr>
      <vt:lpstr>2x2 contingency table</vt:lpstr>
      <vt:lpstr>Hypergeometric distribution</vt:lpstr>
      <vt:lpstr>Hypergeometric distribution</vt:lpstr>
      <vt:lpstr>Hypergeometric distribution</vt:lpstr>
      <vt:lpstr>Hypergeometric Test (Right-tailed)</vt:lpstr>
      <vt:lpstr>Hypergeometric distribution</vt:lpstr>
      <vt:lpstr>Pathway analysis (behind the scene)</vt:lpstr>
      <vt:lpstr>PowerPoint Presentation</vt:lpstr>
      <vt:lpstr>Ingenuity Pathway Analysis (IPA)  --Knowledgebase </vt:lpstr>
      <vt:lpstr>IPA Enrichment Analysis</vt:lpstr>
      <vt:lpstr>PowerPoint Presentation</vt:lpstr>
      <vt:lpstr>Hypergeometric Test (Right-tailed)</vt:lpstr>
      <vt:lpstr>Hypergeometric Test (Right-tailed)</vt:lpstr>
      <vt:lpstr>Sampling over genes</vt:lpstr>
      <vt:lpstr>Sampling over subjects</vt:lpstr>
      <vt:lpstr>The universe matters</vt:lpstr>
      <vt:lpstr>Sets are overlapped</vt:lpstr>
      <vt:lpstr>PowerPoint Presentation</vt:lpstr>
      <vt:lpstr>A non-parametric approach</vt:lpstr>
      <vt:lpstr>A non-parametric approach (GSEA)</vt:lpstr>
      <vt:lpstr>A non-parametric approach</vt:lpstr>
      <vt:lpstr>PowerPoint Presentation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Kolmogorov–Smirnov (KS) Test</vt:lpstr>
      <vt:lpstr>PowerPoint Presentation</vt:lpstr>
      <vt:lpstr>Kolmogorov–Smirnov (KS) Test</vt:lpstr>
      <vt:lpstr>Now, it is your turn</vt:lpstr>
      <vt:lpstr>PowerPoint Presentation</vt:lpstr>
      <vt:lpstr>PowerPoint Presentation</vt:lpstr>
      <vt:lpstr>GSEA Example</vt:lpstr>
      <vt:lpstr>PowerPoint Presentation</vt:lpstr>
      <vt:lpstr>GSEA Example</vt:lpstr>
      <vt:lpstr>GSEA Example</vt:lpstr>
      <vt:lpstr>GSEA Example</vt:lpstr>
      <vt:lpstr>GSEA Example</vt:lpstr>
      <vt:lpstr>GSEA Example</vt:lpstr>
      <vt:lpstr>PowerPoint Presentation</vt:lpstr>
      <vt:lpstr>PowerPoint Presentation</vt:lpstr>
      <vt:lpstr>PowerPoint Presentation</vt:lpstr>
      <vt:lpstr>PowerPoint Presentation</vt:lpstr>
      <vt:lpstr>GSEA Example</vt:lpstr>
      <vt:lpstr>Lipid metabolism enriched -- GSEA</vt:lpstr>
      <vt:lpstr>PowerPoint Presentation</vt:lpstr>
    </vt:vector>
  </TitlesOfParts>
  <Company>NIEHS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Li, Jianying (NIH/NIEHS) [C]</cp:lastModifiedBy>
  <cp:revision>479</cp:revision>
  <cp:lastPrinted>2013-02-25T22:48:11Z</cp:lastPrinted>
  <dcterms:created xsi:type="dcterms:W3CDTF">2012-06-14T15:06:52Z</dcterms:created>
  <dcterms:modified xsi:type="dcterms:W3CDTF">2019-02-07T19:10:16Z</dcterms:modified>
</cp:coreProperties>
</file>